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2" r:id="rId5"/>
    <p:sldId id="261" r:id="rId6"/>
    <p:sldId id="263" r:id="rId7"/>
    <p:sldId id="260" r:id="rId8"/>
    <p:sldId id="265" r:id="rId9"/>
    <p:sldId id="266" r:id="rId10"/>
    <p:sldId id="264" r:id="rId11"/>
    <p:sldId id="273" r:id="rId12"/>
    <p:sldId id="268" r:id="rId13"/>
    <p:sldId id="269" r:id="rId14"/>
    <p:sldId id="270" r:id="rId15"/>
    <p:sldId id="272" r:id="rId16"/>
    <p:sldId id="274" r:id="rId17"/>
    <p:sldId id="276" r:id="rId18"/>
    <p:sldId id="278" r:id="rId19"/>
    <p:sldId id="277" r:id="rId20"/>
    <p:sldId id="259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B4F98-E510-459A-9D4C-2255781CF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18AA24-4764-476C-BD68-2AD110E26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166245-3020-4DE0-BA06-FE9C699E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18/02/2026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DB4E2F-D6E9-49D5-9CF4-25B572F9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22FD8E-E02E-40F3-93D1-FA3CE9D3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71557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45B380-3107-45D0-B11A-6CF4D381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D3E8B3-B144-4FFF-B0A6-84231544A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FD7E6E-1E13-4A6B-A2B6-B46D1D1A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18/02/2026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68B916-B948-4864-989B-C4EF4DBC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4E79AD-A9E0-4F54-9024-A44E0BEF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8300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53C444-D6C5-434C-B085-A522C9510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907EC5-E129-4978-BA2B-70B3EBF6A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3CC8C0-4961-4CBC-9A93-7B5FF0DB9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18/02/2026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A6C00F-152F-4CFE-A6E0-5BC94AF0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57FEDB-6A6A-4C58-8746-924AD3B1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28428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19955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BA678-3B4E-427E-9450-82E2675E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142945-BB3A-4C47-BC0A-0F1B562C2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B7494F-F5E1-4636-BEC4-7B840BCD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18/02/2026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D91C6-7B7F-4949-851C-C307241C3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6BB8B9-14C2-4D95-988C-49ED90DC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9342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D2FFEB-F0EC-4558-89F6-C9B8708F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73CFE6-AC13-4688-A15D-F71186541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188F8F-3B92-47BD-BEF2-4E5FC0B1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18/02/2026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F037B-81D0-422F-90B1-79393309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B1EF6F-B943-4B6E-BE72-9882F26A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4047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A4A97-F0AC-4F7F-B198-DD892A0C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D3E465-D5CF-44F1-9653-2399DB05A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29C78F-7BD0-4979-961D-7D2BCCAF8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16B540-C4DC-489F-B6D3-B8D03A35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18/02/2026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76365F-B5F1-4FAC-A91A-4CB07B68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CD1B78-5EBD-4670-A357-8DF21215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3912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19001-D9F9-458B-B010-E02880DFD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46D71D-5390-4095-B416-6351FE5E3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A3A5B1-3F3D-48E9-83E2-05133C79C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4241971-B102-42A4-98D8-D3BC7B127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F40234E-00B7-493F-8246-AB952450E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2B8DF66-1B5E-4E02-A9BC-008432ED0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18/02/2026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E657AF-1B79-4358-B47B-364158A8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ED6CFB5-BDF4-41E9-92A8-EAB365ABA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7398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9F958-2F4F-4408-8150-30E21DB5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20D3964-D96A-489F-B197-198879978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18/02/2026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7BDFDC-43AE-47F3-9960-D50C02F2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3DE115-2A81-4DE1-AD03-7B930A66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5954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ED1BCE6-B254-42B9-90E1-5B1934BE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18/02/2026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A748EA2-132D-46D7-AB5D-0AA7C242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32E072-316E-40A1-905D-D330D74A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8858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9DA8F-B38F-4D3C-857D-1EBE2768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6F1813-C90A-4B8C-A498-D675AD2F2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4618A8-CB9C-46B4-A1D3-076B518C2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51CB02-372B-4E3C-A6B9-E8C5AA09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18/02/2026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62A60B-C739-4FB8-8F87-06857CB6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05B6EE-763B-48A3-80D5-A2261E05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3191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C028C-3F87-4491-A351-CFD9B222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0F8090-9CFD-435D-9394-1481B5842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143C8C-9CEB-4A81-B4A7-CAD41FF0A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D7A1FC-C577-45E7-809C-1DF70C7B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18/02/2026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7C85BB-D697-4E2C-B752-46B2055E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453B86-0686-4FC4-9E95-52F04601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99870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1F30BBC-2F1B-4CAF-9062-62DACACA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347367-2A57-45B6-B4BA-70706BB3B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AA3BBA-F4CC-48B6-99AF-A892BAB01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732DB-18DF-4C2F-973E-5011F5F180BA}" type="datetimeFigureOut">
              <a:rPr lang="es-CO" smtClean="0"/>
              <a:t>18/02/2026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D57C67-B8EE-497C-8C59-E04218AE2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E75E58-99C7-498A-B0BA-9FDAE684C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7901F-4661-4CBA-BF79-C4A0075E315A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2848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;p10">
            <a:extLst>
              <a:ext uri="{FF2B5EF4-FFF2-40B4-BE49-F238E27FC236}">
                <a16:creationId xmlns:a16="http://schemas.microsoft.com/office/drawing/2014/main" id="{11D0BBF8-27FE-C77E-708A-5EF88F74ADD2}"/>
              </a:ext>
            </a:extLst>
          </p:cNvPr>
          <p:cNvSpPr txBox="1"/>
          <p:nvPr/>
        </p:nvSpPr>
        <p:spPr>
          <a:xfrm>
            <a:off x="6283482" y="4264672"/>
            <a:ext cx="5696082" cy="94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ES" sz="2800" b="1" kern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INDUCCIÓN- RE INDUCCIÓN</a:t>
            </a:r>
          </a:p>
          <a:p>
            <a:pPr lvl="0">
              <a:buClr>
                <a:srgbClr val="000000"/>
              </a:buClr>
              <a:defRPr/>
            </a:pPr>
            <a:r>
              <a:rPr lang="es-ES" sz="2800" b="1" kern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OFICINA DE </a:t>
            </a:r>
            <a:r>
              <a:rPr lang="es-ES" sz="2800" b="1" kern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PLANEACIÓN-SIG</a:t>
            </a:r>
            <a:endParaRPr lang="es-ES" sz="2800" b="1" kern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6;p10">
            <a:extLst>
              <a:ext uri="{FF2B5EF4-FFF2-40B4-BE49-F238E27FC236}">
                <a16:creationId xmlns:a16="http://schemas.microsoft.com/office/drawing/2014/main" id="{D5DD5A2F-6459-74F6-C5A6-C42FCB130DE0}"/>
              </a:ext>
            </a:extLst>
          </p:cNvPr>
          <p:cNvSpPr/>
          <p:nvPr/>
        </p:nvSpPr>
        <p:spPr>
          <a:xfrm flipV="1">
            <a:off x="6375846" y="5259059"/>
            <a:ext cx="5816154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6A050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07349C-79BD-D9BF-E6D0-AEDD011054D5}"/>
              </a:ext>
            </a:extLst>
          </p:cNvPr>
          <p:cNvSpPr txBox="1"/>
          <p:nvPr/>
        </p:nvSpPr>
        <p:spPr>
          <a:xfrm>
            <a:off x="6301955" y="5353269"/>
            <a:ext cx="475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000">
                <a:solidFill>
                  <a:srgbClr val="002A13"/>
                </a:solidFill>
              </a:defRPr>
            </a:lvl1pPr>
          </a:lstStyle>
          <a:p>
            <a:pPr algn="l"/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Erika Tatiana Delgado Gómez</a:t>
            </a:r>
          </a:p>
          <a:p>
            <a:pPr algn="l"/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Jefe Oficina de Planeación</a:t>
            </a:r>
          </a:p>
        </p:txBody>
      </p:sp>
    </p:spTree>
    <p:extLst>
      <p:ext uri="{BB962C8B-B14F-4D97-AF65-F5344CB8AC3E}">
        <p14:creationId xmlns:p14="http://schemas.microsoft.com/office/powerpoint/2010/main" val="2934630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23339" y="368522"/>
            <a:ext cx="78450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DOCUMENTALES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asos para crear, modificar y eliminar document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847.89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2356" y="1156894"/>
            <a:ext cx="8078599" cy="4544212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916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9;p14">
            <a:extLst>
              <a:ext uri="{FF2B5EF4-FFF2-40B4-BE49-F238E27FC236}">
                <a16:creationId xmlns:a16="http://schemas.microsoft.com/office/drawing/2014/main" id="{0B8BD71A-0685-0C4B-B23E-DC34BD89DA40}"/>
              </a:ext>
            </a:extLst>
          </p:cNvPr>
          <p:cNvSpPr txBox="1"/>
          <p:nvPr/>
        </p:nvSpPr>
        <p:spPr>
          <a:xfrm>
            <a:off x="177125" y="4723002"/>
            <a:ext cx="5918875" cy="1732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419" sz="2000" b="1" dirty="0">
                <a:latin typeface="Arial" panose="020B0604020202020204" pitchFamily="34" charset="0"/>
                <a:cs typeface="Arial" panose="020B0604020202020204" pitchFamily="34" charset="0"/>
              </a:rPr>
              <a:t>RUTA:</a:t>
            </a:r>
          </a:p>
          <a:p>
            <a:pPr algn="ctr"/>
            <a:endParaRPr lang="es-419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000" dirty="0">
                <a:latin typeface="Arial" panose="020B0604020202020204" pitchFamily="34" charset="0"/>
                <a:cs typeface="Arial" panose="020B0604020202020204" pitchFamily="34" charset="0"/>
              </a:rPr>
              <a:t>Base documental</a:t>
            </a:r>
          </a:p>
          <a:p>
            <a:pPr algn="ctr"/>
            <a:r>
              <a:rPr lang="es-419" sz="2000" dirty="0">
                <a:latin typeface="Arial" panose="020B0604020202020204" pitchFamily="34" charset="0"/>
                <a:cs typeface="Arial" panose="020B0604020202020204" pitchFamily="34" charset="0"/>
              </a:rPr>
              <a:t>4. Seguimiento y </a:t>
            </a:r>
            <a:r>
              <a:rPr lang="es-419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Control/SIG/Documentación </a:t>
            </a:r>
            <a:r>
              <a:rPr lang="es-419" sz="200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419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Proceso/Instructivos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59;p14">
            <a:extLst>
              <a:ext uri="{FF2B5EF4-FFF2-40B4-BE49-F238E27FC236}">
                <a16:creationId xmlns:a16="http://schemas.microsoft.com/office/drawing/2014/main" id="{AAA97CD3-64E0-204D-AF4A-F21DF4F4168B}"/>
              </a:ext>
            </a:extLst>
          </p:cNvPr>
          <p:cNvSpPr txBox="1"/>
          <p:nvPr/>
        </p:nvSpPr>
        <p:spPr>
          <a:xfrm>
            <a:off x="341516" y="1512038"/>
            <a:ext cx="5753528" cy="2742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419" sz="2000" b="1" dirty="0">
                <a:latin typeface="Arial" panose="020B0604020202020204" pitchFamily="34" charset="0"/>
                <a:cs typeface="Arial" panose="020B0604020202020204" pitchFamily="34" charset="0"/>
              </a:rPr>
              <a:t>¿POR QUÉ SE DEBE CONSULTAR EL INSTRUCTIVO?</a:t>
            </a:r>
          </a:p>
          <a:p>
            <a:pPr algn="just"/>
            <a:endParaRPr lang="es-419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419" sz="2000" dirty="0">
                <a:latin typeface="Arial" panose="020B0604020202020204" pitchFamily="34" charset="0"/>
                <a:cs typeface="Arial" panose="020B0604020202020204" pitchFamily="34" charset="0"/>
              </a:rPr>
              <a:t>Contiene la información que se debe tener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en cuenta para la creación y/o actualización de documentos oficiales del Sistema Integrado de Gestión, este instructivo informa lo relacionado a la estructura, tipo de documentos, contenido, orden, tipo de letra, espacios, entre otros</a:t>
            </a:r>
            <a:r>
              <a:rPr lang="es-CO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0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3"/>
          <p:cNvSpPr txBox="1"/>
          <p:nvPr/>
        </p:nvSpPr>
        <p:spPr>
          <a:xfrm>
            <a:off x="1646242" y="290674"/>
            <a:ext cx="1046011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1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INSTRUCTIVO ELABORACIÓN DE DOCUMENTOS I-SIG-01</a:t>
            </a:r>
          </a:p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b="27657"/>
          <a:stretch/>
        </p:blipFill>
        <p:spPr>
          <a:xfrm>
            <a:off x="10022941" y="5965576"/>
            <a:ext cx="1387181" cy="9123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122" y="5965576"/>
            <a:ext cx="781878" cy="78187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97" y="1078711"/>
            <a:ext cx="4906270" cy="56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68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619049" y="475115"/>
            <a:ext cx="78450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DOCUMENTAL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11" y="1090668"/>
            <a:ext cx="8925885" cy="48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60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619049" y="475115"/>
            <a:ext cx="78450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DOCUMENTAL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4258"/>
          <a:stretch/>
        </p:blipFill>
        <p:spPr>
          <a:xfrm>
            <a:off x="1619049" y="1316182"/>
            <a:ext cx="7677351" cy="50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50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619049" y="475115"/>
            <a:ext cx="78450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DOCUMENTAL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18" y="1090668"/>
            <a:ext cx="7579914" cy="542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03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3450410" y="1748554"/>
            <a:ext cx="5291179" cy="1263002"/>
          </a:xfrm>
          <a:prstGeom prst="roundRect">
            <a:avLst/>
          </a:prstGeom>
          <a:noFill/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2800" b="1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MATRICES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aracterización de los procesos de la empresa - Pronostica S.A.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13" y="3220144"/>
            <a:ext cx="3064429" cy="306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909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619049" y="475115"/>
            <a:ext cx="78450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F-SIG-19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83602" y="5894811"/>
            <a:ext cx="740441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b="1" spc="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Ruta: </a:t>
            </a:r>
            <a:r>
              <a:rPr lang="es-ES" spc="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Base Documental </a:t>
            </a:r>
            <a:r>
              <a:rPr lang="es-ES" spc="2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Proceso / </a:t>
            </a:r>
            <a:r>
              <a:rPr lang="es-ES" spc="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Carpeta 1. Caracterización</a:t>
            </a:r>
          </a:p>
        </p:txBody>
      </p:sp>
      <p:sp>
        <p:nvSpPr>
          <p:cNvPr id="7" name="2 CuadroTexto"/>
          <p:cNvSpPr txBox="1"/>
          <p:nvPr/>
        </p:nvSpPr>
        <p:spPr>
          <a:xfrm>
            <a:off x="1595019" y="1155610"/>
            <a:ext cx="6892998" cy="276999"/>
          </a:xfrm>
          <a:prstGeom prst="rect">
            <a:avLst/>
          </a:prstGeom>
          <a:solidFill>
            <a:srgbClr val="212121">
              <a:lumMod val="25000"/>
              <a:lumOff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Norma ISO 9001: 2015 Numeral 4.4.: Sistema de Gestión de la Calidad y sus procesos.</a:t>
            </a:r>
            <a:endParaRPr kumimoji="0" lang="es-CO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09" y="1497551"/>
            <a:ext cx="10058400" cy="42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76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619049" y="475115"/>
            <a:ext cx="91152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Y EVALUACIÓN DE PARTES INTERESADAS F-SIG-40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84464" y="5845763"/>
            <a:ext cx="797880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600" b="1" spc="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Ruta: </a:t>
            </a:r>
            <a:r>
              <a:rPr lang="es-ES" sz="1600" spc="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Base Documental </a:t>
            </a:r>
            <a:r>
              <a:rPr lang="es-ES" sz="1600" spc="2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Proceso / </a:t>
            </a:r>
            <a:r>
              <a:rPr lang="es-ES" sz="1600" spc="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Carpeta </a:t>
            </a:r>
            <a:r>
              <a:rPr lang="es-ES" sz="1600" spc="2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Matriz de identificación e valuación de partes interesadas</a:t>
            </a:r>
            <a:endParaRPr lang="es-ES" sz="1600" spc="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2 CuadroTexto"/>
          <p:cNvSpPr txBox="1"/>
          <p:nvPr/>
        </p:nvSpPr>
        <p:spPr>
          <a:xfrm>
            <a:off x="1619049" y="1299649"/>
            <a:ext cx="8714924" cy="276999"/>
          </a:xfrm>
          <a:prstGeom prst="rect">
            <a:avLst/>
          </a:prstGeom>
          <a:solidFill>
            <a:srgbClr val="212121">
              <a:lumMod val="25000"/>
              <a:lumOff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Norma ISO 9001: 2015 Numeral 4.2.: Comprensión</a:t>
            </a:r>
            <a:r>
              <a:rPr kumimoji="0" lang="es-E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las necesidades y expectativas de las partes interesadas</a:t>
            </a:r>
            <a:endParaRPr kumimoji="0" lang="es-CO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54" y="1671633"/>
            <a:ext cx="9455398" cy="39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14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619049" y="475115"/>
            <a:ext cx="91152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 F-SIG-41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84464" y="5845763"/>
            <a:ext cx="7978806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600" b="1" spc="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Ruta: </a:t>
            </a:r>
            <a:r>
              <a:rPr lang="es-ES" sz="1600" spc="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Base Documental </a:t>
            </a:r>
            <a:r>
              <a:rPr lang="es-ES" sz="1600" spc="2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Proceso / </a:t>
            </a:r>
            <a:r>
              <a:rPr lang="es-ES" sz="1600" spc="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Carpeta </a:t>
            </a:r>
            <a:r>
              <a:rPr lang="es-ES" sz="1600" spc="2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Matriz de Comunicación</a:t>
            </a:r>
            <a:endParaRPr lang="es-ES" sz="1600" spc="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2 CuadroTexto"/>
          <p:cNvSpPr txBox="1"/>
          <p:nvPr/>
        </p:nvSpPr>
        <p:spPr>
          <a:xfrm>
            <a:off x="1619049" y="1299649"/>
            <a:ext cx="6892998" cy="276999"/>
          </a:xfrm>
          <a:prstGeom prst="rect">
            <a:avLst/>
          </a:prstGeom>
          <a:solidFill>
            <a:srgbClr val="212121">
              <a:lumMod val="25000"/>
              <a:lumOff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Norma ISO 9001: 2015 Numeral 7.4.: Comunicación</a:t>
            </a:r>
            <a:endParaRPr kumimoji="0" lang="es-CO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049" y="1785629"/>
            <a:ext cx="9487866" cy="38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14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619049" y="475115"/>
            <a:ext cx="78450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REQUISITOS LEGALES Y REGALMENTARIOS F-SIG-42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595019" y="5871118"/>
            <a:ext cx="8179668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600" b="1" spc="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Ruta: </a:t>
            </a:r>
            <a:r>
              <a:rPr lang="es-ES" sz="1600" spc="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Base Documental </a:t>
            </a:r>
            <a:r>
              <a:rPr lang="es-ES" sz="1600" spc="2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Proceso / </a:t>
            </a:r>
            <a:r>
              <a:rPr lang="es-ES" sz="1600" spc="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Carpeta </a:t>
            </a:r>
            <a:r>
              <a:rPr lang="es-ES" sz="1600" spc="2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Matriz de requisitos legales</a:t>
            </a:r>
            <a:endParaRPr lang="es-ES" sz="1600" spc="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2 CuadroTexto"/>
          <p:cNvSpPr txBox="1"/>
          <p:nvPr/>
        </p:nvSpPr>
        <p:spPr>
          <a:xfrm>
            <a:off x="1595019" y="1223685"/>
            <a:ext cx="8012444" cy="276999"/>
          </a:xfrm>
          <a:prstGeom prst="rect">
            <a:avLst/>
          </a:prstGeom>
          <a:solidFill>
            <a:srgbClr val="212121">
              <a:lumMod val="25000"/>
              <a:lumOff val="75000"/>
            </a:srgbClr>
          </a:solidFill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Norma ISO 9001: 2015 </a:t>
            </a:r>
            <a:r>
              <a:rPr lang="es-E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Numeral </a:t>
            </a:r>
            <a:r>
              <a:rPr lang="es-ES" sz="1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4,2.: </a:t>
            </a:r>
            <a:r>
              <a:rPr lang="es-E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Comprensión de las necesidades y expectativas de las partes interesadas</a:t>
            </a: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s-CO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020" y="1606499"/>
            <a:ext cx="9775346" cy="41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3576000" y="1658358"/>
            <a:ext cx="5040000" cy="1363807"/>
          </a:xfrm>
          <a:prstGeom prst="roundRect">
            <a:avLst/>
          </a:prstGeom>
          <a:noFill/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CO" sz="2000" dirty="0">
                <a:solidFill>
                  <a:srgbClr val="212121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 </a:t>
            </a:r>
            <a:r>
              <a:rPr lang="es-CO" sz="2800" b="1" dirty="0">
                <a:solidFill>
                  <a:srgbClr val="212121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POLÍTICA Y OBJETIVOS DE CALIDAD </a:t>
            </a:r>
            <a:endParaRPr lang="es-CO" sz="2400" b="1" dirty="0">
              <a:solidFill>
                <a:srgbClr val="212121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3" name="Picture 2" descr="OKRs: objetivos y resultados para mejorar la productividad - Éxito ...">
            <a:extLst>
              <a:ext uri="{FF2B5EF4-FFF2-40B4-BE49-F238E27FC236}">
                <a16:creationId xmlns:a16="http://schemas.microsoft.com/office/drawing/2014/main" id="{C5B4F55F-8AF1-8445-80CE-27A0E04FD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61" y="3695754"/>
            <a:ext cx="2631077" cy="197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109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285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"/>
          <p:cNvSpPr txBox="1"/>
          <p:nvPr/>
        </p:nvSpPr>
        <p:spPr>
          <a:xfrm>
            <a:off x="1894475" y="609799"/>
            <a:ext cx="7845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DE CALIDAD</a:t>
            </a:r>
          </a:p>
          <a:p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84791" y="2491408"/>
            <a:ext cx="65685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333333"/>
                </a:solidFill>
                <a:latin typeface="Raleway"/>
              </a:rPr>
              <a:t>“Las Unidades Tecnológicas de Santander se comprometen con la </a:t>
            </a:r>
            <a:r>
              <a:rPr lang="es-ES" b="1" u="sng" dirty="0">
                <a:solidFill>
                  <a:srgbClr val="333333"/>
                </a:solidFill>
                <a:latin typeface="Raleway"/>
              </a:rPr>
              <a:t>excelencia académica</a:t>
            </a:r>
            <a:r>
              <a:rPr lang="es-ES" dirty="0">
                <a:solidFill>
                  <a:srgbClr val="333333"/>
                </a:solidFill>
                <a:latin typeface="Raleway"/>
              </a:rPr>
              <a:t> en la formación de profesionales en el campo de las Ciencias Socioeconómicas y Empresariales y las Ciencias Naturales e Ingenierías, orientada por el </a:t>
            </a:r>
            <a:r>
              <a:rPr lang="es-ES" b="1" u="sng" dirty="0">
                <a:solidFill>
                  <a:srgbClr val="333333"/>
                </a:solidFill>
                <a:latin typeface="Raleway"/>
              </a:rPr>
              <a:t>Sistema Interno de Aseguramiento de la Calidad</a:t>
            </a:r>
            <a:r>
              <a:rPr lang="es-ES" dirty="0">
                <a:solidFill>
                  <a:srgbClr val="333333"/>
                </a:solidFill>
                <a:latin typeface="Raleway"/>
              </a:rPr>
              <a:t>, la cultura de la autoevaluación, la autorregulación y el mejoramiento continuo, que garantiza la oportuna prestación del servicio, el fortalecimiento de la educación superior y la asertividad en la </a:t>
            </a:r>
            <a:r>
              <a:rPr lang="es-ES" b="1" u="sng" dirty="0">
                <a:solidFill>
                  <a:srgbClr val="333333"/>
                </a:solidFill>
                <a:latin typeface="Raleway"/>
              </a:rPr>
              <a:t>comunicación con las partes interesadas</a:t>
            </a:r>
            <a:r>
              <a:rPr lang="es-ES" dirty="0">
                <a:solidFill>
                  <a:srgbClr val="333333"/>
                </a:solidFill>
                <a:latin typeface="Raleway"/>
              </a:rPr>
              <a:t>, para lograr la </a:t>
            </a:r>
            <a:r>
              <a:rPr lang="es-ES" b="1" u="sng" dirty="0">
                <a:solidFill>
                  <a:srgbClr val="333333"/>
                </a:solidFill>
                <a:latin typeface="Raleway"/>
              </a:rPr>
              <a:t>satisfacción de la comunidad</a:t>
            </a:r>
            <a:r>
              <a:rPr lang="es-ES" dirty="0">
                <a:solidFill>
                  <a:srgbClr val="333333"/>
                </a:solidFill>
                <a:latin typeface="Raleway"/>
              </a:rPr>
              <a:t>.”.</a:t>
            </a:r>
            <a:endParaRPr lang="es-CO" dirty="0"/>
          </a:p>
        </p:txBody>
      </p:sp>
      <p:pic>
        <p:nvPicPr>
          <p:cNvPr id="5" name="Picture 2" descr="https://www.uts.edu.co/sitio/wp-content/uploads/2019/10/icontec-is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56" y="2271437"/>
            <a:ext cx="1442073" cy="308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471935" y="5353730"/>
            <a:ext cx="11993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dirty="0">
                <a:latin typeface="Raleway"/>
              </a:rPr>
              <a:t>SC-CER469205</a:t>
            </a:r>
            <a:endParaRPr lang="es-CO" sz="105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C9D2EE3-3A33-D444-9A46-4F077C1E9CDA}"/>
              </a:ext>
            </a:extLst>
          </p:cNvPr>
          <p:cNvSpPr txBox="1"/>
          <p:nvPr/>
        </p:nvSpPr>
        <p:spPr>
          <a:xfrm>
            <a:off x="2011920" y="1584478"/>
            <a:ext cx="8456892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/>
              <a:t>Acuerdo No. 01-041 del 25 de Octubre de </a:t>
            </a:r>
            <a:r>
              <a:rPr lang="es-ES" sz="1200" dirty="0" smtClean="0"/>
              <a:t>2021 – Modificada por Resolución No. 02-1051 del 9 de agosto de 2024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648873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1593882" y="712150"/>
            <a:ext cx="78450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DE CALIDAD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C9D2EE3-3A33-D444-9A46-4F077C1E9CDA}"/>
              </a:ext>
            </a:extLst>
          </p:cNvPr>
          <p:cNvSpPr txBox="1"/>
          <p:nvPr/>
        </p:nvSpPr>
        <p:spPr>
          <a:xfrm>
            <a:off x="1660993" y="1418142"/>
            <a:ext cx="8456892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/>
              <a:t>Acuerdo No. 01-041 del 25 de Octubre de </a:t>
            </a:r>
            <a:r>
              <a:rPr lang="es-ES" sz="1200" dirty="0" smtClean="0"/>
              <a:t>2021 – Modificada por Resolución No. 02-1051 del 9 de agosto de 2024</a:t>
            </a:r>
            <a:endParaRPr lang="es-ES" sz="1200" dirty="0"/>
          </a:p>
        </p:txBody>
      </p:sp>
      <p:sp>
        <p:nvSpPr>
          <p:cNvPr id="4" name="Rectángulo 3"/>
          <p:cNvSpPr/>
          <p:nvPr/>
        </p:nvSpPr>
        <p:spPr>
          <a:xfrm>
            <a:off x="1660993" y="2062580"/>
            <a:ext cx="9496365" cy="4103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125000"/>
              </a:lnSpc>
              <a:buFont typeface="+mj-lt"/>
              <a:buAutoNum type="arabicPeriod"/>
            </a:pPr>
            <a:r>
              <a:rPr lang="es-ES" sz="1500" dirty="0">
                <a:solidFill>
                  <a:srgbClr val="333333"/>
                </a:solidFill>
                <a:latin typeface="inherit"/>
              </a:rPr>
              <a:t>Fortalecer la </a:t>
            </a:r>
            <a:r>
              <a:rPr lang="es-ES" sz="1500" b="1" u="sng" dirty="0">
                <a:solidFill>
                  <a:srgbClr val="333333"/>
                </a:solidFill>
                <a:latin typeface="inherit"/>
              </a:rPr>
              <a:t>educación superior</a:t>
            </a:r>
            <a:r>
              <a:rPr lang="es-ES" sz="1500" dirty="0">
                <a:solidFill>
                  <a:srgbClr val="333333"/>
                </a:solidFill>
                <a:latin typeface="inherit"/>
              </a:rPr>
              <a:t> a partir de formación integral, gestión del conocimiento y proyección social, desde una visión innovadora e inclusiva que responda a las necesidades del entorno y contribuya al crecimiento de los sectores económicos.</a:t>
            </a:r>
          </a:p>
          <a:p>
            <a:pPr marL="342900" indent="-342900" algn="just" fontAlgn="base">
              <a:lnSpc>
                <a:spcPct val="125000"/>
              </a:lnSpc>
              <a:buFont typeface="+mj-lt"/>
              <a:buAutoNum type="arabicPeriod"/>
            </a:pPr>
            <a:r>
              <a:rPr lang="es-ES" sz="1500" dirty="0">
                <a:solidFill>
                  <a:srgbClr val="333333"/>
                </a:solidFill>
                <a:latin typeface="inherit"/>
              </a:rPr>
              <a:t>Desarrollar el </a:t>
            </a:r>
            <a:r>
              <a:rPr lang="es-ES" sz="1500" b="1" u="sng" dirty="0">
                <a:solidFill>
                  <a:srgbClr val="333333"/>
                </a:solidFill>
                <a:latin typeface="inherit"/>
              </a:rPr>
              <a:t>Sistema Interno de Aseguramiento de la Calidad</a:t>
            </a:r>
            <a:r>
              <a:rPr lang="es-ES" sz="1500" dirty="0">
                <a:solidFill>
                  <a:srgbClr val="333333"/>
                </a:solidFill>
                <a:latin typeface="inherit"/>
              </a:rPr>
              <a:t>, a través de la integración de los procesos con la autoevaluación y la autorregulación de los programas académicos para el mejoramiento permanente de la calidad.</a:t>
            </a:r>
          </a:p>
          <a:p>
            <a:pPr marL="342900" indent="-342900" algn="just" fontAlgn="base">
              <a:lnSpc>
                <a:spcPct val="125000"/>
              </a:lnSpc>
              <a:buFont typeface="+mj-lt"/>
              <a:buAutoNum type="arabicPeriod"/>
            </a:pPr>
            <a:r>
              <a:rPr lang="es-ES" sz="1500" dirty="0">
                <a:solidFill>
                  <a:srgbClr val="333333"/>
                </a:solidFill>
                <a:latin typeface="inherit"/>
              </a:rPr>
              <a:t>Disponer de </a:t>
            </a:r>
            <a:r>
              <a:rPr lang="es-ES" sz="1500" b="1" u="sng" dirty="0">
                <a:solidFill>
                  <a:srgbClr val="333333"/>
                </a:solidFill>
                <a:latin typeface="inherit"/>
              </a:rPr>
              <a:t>personal administrativo y docente calificado</a:t>
            </a:r>
            <a:r>
              <a:rPr lang="es-ES" sz="1500" dirty="0">
                <a:solidFill>
                  <a:srgbClr val="333333"/>
                </a:solidFill>
                <a:latin typeface="inherit"/>
              </a:rPr>
              <a:t> y comprometido con la excelencia institucional promoviendo la </a:t>
            </a:r>
            <a:r>
              <a:rPr lang="es-ES" sz="1500" b="1" u="sng" dirty="0">
                <a:solidFill>
                  <a:srgbClr val="333333"/>
                </a:solidFill>
                <a:latin typeface="inherit"/>
              </a:rPr>
              <a:t>seguridad y salud en el trabajo</a:t>
            </a:r>
            <a:r>
              <a:rPr lang="es-ES" sz="1500" dirty="0">
                <a:solidFill>
                  <a:srgbClr val="333333"/>
                </a:solidFill>
                <a:latin typeface="inherit"/>
              </a:rPr>
              <a:t> como responsabilidad de todos.</a:t>
            </a:r>
          </a:p>
          <a:p>
            <a:pPr marL="342900" indent="-342900" algn="just" fontAlgn="base">
              <a:lnSpc>
                <a:spcPct val="125000"/>
              </a:lnSpc>
              <a:buFont typeface="+mj-lt"/>
              <a:buAutoNum type="arabicPeriod"/>
            </a:pPr>
            <a:r>
              <a:rPr lang="es-ES" sz="1500" dirty="0">
                <a:solidFill>
                  <a:srgbClr val="333333"/>
                </a:solidFill>
                <a:latin typeface="inherit"/>
              </a:rPr>
              <a:t>Garantizar la </a:t>
            </a:r>
            <a:r>
              <a:rPr lang="es-ES" sz="1500" b="1" u="sng" dirty="0">
                <a:solidFill>
                  <a:srgbClr val="333333"/>
                </a:solidFill>
                <a:latin typeface="inherit"/>
              </a:rPr>
              <a:t>infraestructura física y tecnológica</a:t>
            </a:r>
            <a:r>
              <a:rPr lang="es-ES" sz="1500" dirty="0">
                <a:solidFill>
                  <a:srgbClr val="333333"/>
                </a:solidFill>
                <a:latin typeface="inherit"/>
              </a:rPr>
              <a:t>, de acuerdo con las necesidades y expectativas de las partes interesadas.</a:t>
            </a:r>
          </a:p>
          <a:p>
            <a:pPr marL="342900" indent="-342900" algn="just" fontAlgn="base">
              <a:lnSpc>
                <a:spcPct val="125000"/>
              </a:lnSpc>
              <a:buFont typeface="+mj-lt"/>
              <a:buAutoNum type="arabicPeriod"/>
            </a:pPr>
            <a:r>
              <a:rPr lang="es-ES" sz="1500" dirty="0">
                <a:solidFill>
                  <a:srgbClr val="333333"/>
                </a:solidFill>
                <a:latin typeface="inherit"/>
              </a:rPr>
              <a:t>Fomentar la </a:t>
            </a:r>
            <a:r>
              <a:rPr lang="es-ES" sz="1500" b="1" u="sng" dirty="0">
                <a:solidFill>
                  <a:srgbClr val="333333"/>
                </a:solidFill>
                <a:latin typeface="inherit"/>
              </a:rPr>
              <a:t>cultura organizacional y el desarrollo sostenible</a:t>
            </a:r>
            <a:r>
              <a:rPr lang="es-ES" sz="1500" dirty="0">
                <a:solidFill>
                  <a:srgbClr val="333333"/>
                </a:solidFill>
                <a:latin typeface="inherit"/>
              </a:rPr>
              <a:t> por medio de la autorregulación y la optimización de los recursos.</a:t>
            </a:r>
          </a:p>
          <a:p>
            <a:pPr marL="342900" indent="-342900" algn="just" fontAlgn="base">
              <a:lnSpc>
                <a:spcPct val="125000"/>
              </a:lnSpc>
              <a:buFont typeface="+mj-lt"/>
              <a:buAutoNum type="arabicPeriod"/>
            </a:pPr>
            <a:r>
              <a:rPr lang="es-ES" sz="1500" dirty="0">
                <a:solidFill>
                  <a:srgbClr val="333333"/>
                </a:solidFill>
                <a:latin typeface="inherit"/>
              </a:rPr>
              <a:t>Promover la </a:t>
            </a:r>
            <a:r>
              <a:rPr lang="es-ES" sz="1500" b="1" u="sng" dirty="0">
                <a:solidFill>
                  <a:srgbClr val="333333"/>
                </a:solidFill>
                <a:latin typeface="inherit"/>
              </a:rPr>
              <a:t>participación periódica de la comunidad institucional</a:t>
            </a:r>
            <a:r>
              <a:rPr lang="es-ES" sz="1500" dirty="0">
                <a:solidFill>
                  <a:srgbClr val="333333"/>
                </a:solidFill>
                <a:latin typeface="inherit"/>
              </a:rPr>
              <a:t> con la medición de la </a:t>
            </a:r>
            <a:r>
              <a:rPr lang="es-ES" sz="1500" b="1" u="sng" dirty="0">
                <a:solidFill>
                  <a:srgbClr val="333333"/>
                </a:solidFill>
                <a:latin typeface="inherit"/>
              </a:rPr>
              <a:t>satisfacción del servicio educativo</a:t>
            </a:r>
            <a:r>
              <a:rPr lang="es-ES" sz="1500" dirty="0">
                <a:solidFill>
                  <a:srgbClr val="333333"/>
                </a:solidFill>
                <a:latin typeface="inherit"/>
              </a:rPr>
              <a:t> para la mejora continua de sus procesos de calidad.</a:t>
            </a:r>
            <a:endParaRPr lang="es-ES" sz="1500" b="0" i="0" dirty="0">
              <a:solidFill>
                <a:srgbClr val="333333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173452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3701834" y="1842916"/>
            <a:ext cx="5040000" cy="1363807"/>
          </a:xfrm>
          <a:prstGeom prst="roundRect">
            <a:avLst/>
          </a:prstGeom>
          <a:noFill/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CO" sz="2000" dirty="0">
                <a:solidFill>
                  <a:srgbClr val="212121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 </a:t>
            </a:r>
            <a:r>
              <a:rPr lang="es-CO" sz="2800" b="1" dirty="0" smtClean="0">
                <a:solidFill>
                  <a:srgbClr val="212121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MAPA DE PROCESOS</a:t>
            </a:r>
            <a:endParaRPr lang="es-CO" sz="2400" b="1" dirty="0">
              <a:solidFill>
                <a:srgbClr val="212121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560" y="3546499"/>
            <a:ext cx="2877423" cy="157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1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785" y="133630"/>
            <a:ext cx="11443501" cy="6528428"/>
          </a:xfrm>
          <a:prstGeom prst="rect">
            <a:avLst/>
          </a:prstGeom>
        </p:spPr>
      </p:pic>
      <p:sp>
        <p:nvSpPr>
          <p:cNvPr id="3" name="CuadroTexto 3"/>
          <p:cNvSpPr txBox="1"/>
          <p:nvPr/>
        </p:nvSpPr>
        <p:spPr>
          <a:xfrm>
            <a:off x="1631060" y="351744"/>
            <a:ext cx="78450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DE PROCESOS</a:t>
            </a:r>
          </a:p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9D2EE3-3A33-D444-9A46-4F077C1E9CDA}"/>
              </a:ext>
            </a:extLst>
          </p:cNvPr>
          <p:cNvSpPr txBox="1"/>
          <p:nvPr/>
        </p:nvSpPr>
        <p:spPr>
          <a:xfrm>
            <a:off x="1719717" y="1252675"/>
            <a:ext cx="291939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/>
              <a:t>Resolución </a:t>
            </a:r>
            <a:r>
              <a:rPr lang="es-ES" sz="1200" dirty="0" smtClean="0"/>
              <a:t>No</a:t>
            </a:r>
            <a:r>
              <a:rPr lang="es-ES" sz="1200" dirty="0"/>
              <a:t>. 02-722 octubre-25-2021</a:t>
            </a:r>
          </a:p>
        </p:txBody>
      </p:sp>
    </p:spTree>
    <p:extLst>
      <p:ext uri="{BB962C8B-B14F-4D97-AF65-F5344CB8AC3E}">
        <p14:creationId xmlns:p14="http://schemas.microsoft.com/office/powerpoint/2010/main" val="2215281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1631060" y="351744"/>
            <a:ext cx="78450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O GRUPOS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62218"/>
              </p:ext>
            </p:extLst>
          </p:nvPr>
        </p:nvGraphicFramePr>
        <p:xfrm>
          <a:off x="1854100" y="1391174"/>
          <a:ext cx="7399001" cy="5316832"/>
        </p:xfrm>
        <a:graphic>
          <a:graphicData uri="http://schemas.openxmlformats.org/drawingml/2006/table">
            <a:tbl>
              <a:tblPr firstRow="1" firstCol="1" bandRow="1"/>
              <a:tblGrid>
                <a:gridCol w="279711">
                  <a:extLst>
                    <a:ext uri="{9D8B030D-6E8A-4147-A177-3AD203B41FA5}">
                      <a16:colId xmlns:a16="http://schemas.microsoft.com/office/drawing/2014/main" val="1953489190"/>
                    </a:ext>
                  </a:extLst>
                </a:gridCol>
                <a:gridCol w="1048617">
                  <a:extLst>
                    <a:ext uri="{9D8B030D-6E8A-4147-A177-3AD203B41FA5}">
                      <a16:colId xmlns:a16="http://schemas.microsoft.com/office/drawing/2014/main" val="1103224419"/>
                    </a:ext>
                  </a:extLst>
                </a:gridCol>
                <a:gridCol w="567584">
                  <a:extLst>
                    <a:ext uri="{9D8B030D-6E8A-4147-A177-3AD203B41FA5}">
                      <a16:colId xmlns:a16="http://schemas.microsoft.com/office/drawing/2014/main" val="3869922772"/>
                    </a:ext>
                  </a:extLst>
                </a:gridCol>
                <a:gridCol w="2852257">
                  <a:extLst>
                    <a:ext uri="{9D8B030D-6E8A-4147-A177-3AD203B41FA5}">
                      <a16:colId xmlns:a16="http://schemas.microsoft.com/office/drawing/2014/main" val="2657091951"/>
                    </a:ext>
                  </a:extLst>
                </a:gridCol>
                <a:gridCol w="2650832">
                  <a:extLst>
                    <a:ext uri="{9D8B030D-6E8A-4147-A177-3AD203B41FA5}">
                      <a16:colId xmlns:a16="http://schemas.microsoft.com/office/drawing/2014/main" val="1898661881"/>
                    </a:ext>
                  </a:extLst>
                </a:gridCol>
              </a:tblGrid>
              <a:tr h="10264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PROCESOS ESTRATÉGICOS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82925"/>
                  </a:ext>
                </a:extLst>
              </a:tr>
              <a:tr h="16535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PROCESOS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DEPENDENCIAS Y/O GRUPOS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CARGO O ROL DE LÍDER DE LA DEPENDENCIA Y/O GRUPO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662109"/>
                  </a:ext>
                </a:extLst>
              </a:tr>
              <a:tr h="1026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Estratégica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Rectoría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Rector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800593"/>
                  </a:ext>
                </a:extLst>
              </a:tr>
              <a:tr h="3720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Oficina de Prospectiva Académica e Inteligencia Competitiva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Observatorio de Tecnología, Innovación y Arte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Jefe Oficina de Prospectiva  Académica e Inteligencia Competitiva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310684"/>
                  </a:ext>
                </a:extLst>
              </a:tr>
              <a:tr h="1653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Planeación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Oficina de Planeación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Jefe Oficina de Planeación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160619"/>
                  </a:ext>
                </a:extLst>
              </a:tr>
              <a:tr h="24802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Comunicación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Comunicaciones e Imagen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 Comunicaciones e Imagen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613822"/>
                  </a:ext>
                </a:extLst>
              </a:tr>
              <a:tr h="1653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Mercadeo y Protocolo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 Mercadeo y Protocolo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406955"/>
                  </a:ext>
                </a:extLst>
              </a:tr>
              <a:tr h="248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Prensa y Medios de Representación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 Prensa y Medios de Representación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21378"/>
                  </a:ext>
                </a:extLst>
              </a:tr>
              <a:tr h="82674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PROCESOS MISIONALES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029669"/>
                  </a:ext>
                </a:extLst>
              </a:tr>
              <a:tr h="16535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PROCESOS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DEPENDENCIAS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CARGO O ROL DE LÍDER DE LA DEPENDENCIA Y/O GRUPO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668003"/>
                  </a:ext>
                </a:extLst>
              </a:tr>
              <a:tr h="82674">
                <a:tc rowSpan="1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Docencia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Vicerrectoría Académica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Vicerrector(a) Académico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809734"/>
                  </a:ext>
                </a:extLst>
              </a:tr>
              <a:tr h="1653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Decanatura Facultad de Ciencias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Naturales e Ingenierías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Decano(a) Facultad de Ciencias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Naturales e Ingenierías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499851"/>
                  </a:ext>
                </a:extLst>
              </a:tr>
              <a:tr h="1653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Decanatura Facultad de Ciencias Socioeconómicas y Empresariales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Decano(a) Facultas de Ciencias Socioeconómicas y Empresariales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134274"/>
                  </a:ext>
                </a:extLst>
              </a:tr>
              <a:tr h="1653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Regionalización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Director(a) Administrativo(a) de Regionalización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79794"/>
                  </a:ext>
                </a:extLst>
              </a:tr>
              <a:tr h="1653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Educación Virtual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Director(a) Administrativo(a) de Educación Virtual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835336"/>
                  </a:ext>
                </a:extLst>
              </a:tr>
              <a:tr h="1653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Oficina de Autoevaluación Y Calidad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Jefe Oficina de Autoevaluación y Calidad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40084"/>
                  </a:ext>
                </a:extLst>
              </a:tr>
              <a:tr h="1653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Oficina de Desarrollo Académico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Jefe Oficina de Desarrollo Académico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006302"/>
                  </a:ext>
                </a:extLst>
              </a:tr>
              <a:tr h="1653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Departamento de Humanidades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Departamento de Humanidades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14967"/>
                  </a:ext>
                </a:extLst>
              </a:tr>
              <a:tr h="1653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Departamento de Idiomas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Departamento de Idiomas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373740"/>
                  </a:ext>
                </a:extLst>
              </a:tr>
              <a:tr h="248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Departamento de Ciencias Básicas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Departamento de Ciencias Básicas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92999"/>
                  </a:ext>
                </a:extLst>
              </a:tr>
              <a:tr h="1653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Estadística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Estadística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538716"/>
                  </a:ext>
                </a:extLst>
              </a:tr>
              <a:tr h="248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Grupos Programas Académicos Campus Bucaramanga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Programa Académico  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Campus Bucaramanga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794478"/>
                  </a:ext>
                </a:extLst>
              </a:tr>
              <a:tr h="248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Grupos Programas Académicos Campus Barrancabermeja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Programas Académicos 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Campus  Barrancabermeja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383382"/>
                  </a:ext>
                </a:extLst>
              </a:tr>
              <a:tr h="1653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Programas Académicos Campus Piedecuesta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Programas Académicos Campus Piedecuesta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733579"/>
                  </a:ext>
                </a:extLst>
              </a:tr>
              <a:tr h="16535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Programas Académicos Campus Vélez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Programas Académicos Campus Vélez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449616"/>
                  </a:ext>
                </a:extLst>
              </a:tr>
              <a:tr h="2480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Grupos Programas Académicos modalidad virtual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Programa Académico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Modalidad Virtual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1592"/>
                  </a:ext>
                </a:extLst>
              </a:tr>
              <a:tr h="1653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Investigación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de Investigaciones y Extensión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Director(a) Administrativo(a) de Investigaciones y Extensión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145700"/>
                  </a:ext>
                </a:extLst>
              </a:tr>
              <a:tr h="1653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Extensión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Extensión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 Extensión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317" marR="243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7764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EC9D2EE3-3A33-D444-9A46-4F077C1E9CDA}"/>
              </a:ext>
            </a:extLst>
          </p:cNvPr>
          <p:cNvSpPr txBox="1"/>
          <p:nvPr/>
        </p:nvSpPr>
        <p:spPr>
          <a:xfrm>
            <a:off x="1744884" y="1040736"/>
            <a:ext cx="334723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/>
              <a:t>Resolución </a:t>
            </a:r>
            <a:r>
              <a:rPr lang="es-ES" sz="1200" dirty="0" smtClean="0"/>
              <a:t>No</a:t>
            </a:r>
            <a:r>
              <a:rPr lang="es-ES" sz="1200" dirty="0"/>
              <a:t>. </a:t>
            </a:r>
            <a:r>
              <a:rPr lang="es-ES" sz="1200" dirty="0" smtClean="0"/>
              <a:t>02-129 del 3 de febrero de 2025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95453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129460"/>
              </p:ext>
            </p:extLst>
          </p:nvPr>
        </p:nvGraphicFramePr>
        <p:xfrm>
          <a:off x="2013447" y="1359011"/>
          <a:ext cx="7080308" cy="5371239"/>
        </p:xfrm>
        <a:graphic>
          <a:graphicData uri="http://schemas.openxmlformats.org/drawingml/2006/table">
            <a:tbl>
              <a:tblPr firstRow="1" firstCol="1" bandRow="1"/>
              <a:tblGrid>
                <a:gridCol w="398882">
                  <a:extLst>
                    <a:ext uri="{9D8B030D-6E8A-4147-A177-3AD203B41FA5}">
                      <a16:colId xmlns:a16="http://schemas.microsoft.com/office/drawing/2014/main" val="718121874"/>
                    </a:ext>
                  </a:extLst>
                </a:gridCol>
                <a:gridCol w="1297329">
                  <a:extLst>
                    <a:ext uri="{9D8B030D-6E8A-4147-A177-3AD203B41FA5}">
                      <a16:colId xmlns:a16="http://schemas.microsoft.com/office/drawing/2014/main" val="3155180178"/>
                    </a:ext>
                  </a:extLst>
                </a:gridCol>
                <a:gridCol w="191337">
                  <a:extLst>
                    <a:ext uri="{9D8B030D-6E8A-4147-A177-3AD203B41FA5}">
                      <a16:colId xmlns:a16="http://schemas.microsoft.com/office/drawing/2014/main" val="2741064635"/>
                    </a:ext>
                  </a:extLst>
                </a:gridCol>
                <a:gridCol w="2596380">
                  <a:extLst>
                    <a:ext uri="{9D8B030D-6E8A-4147-A177-3AD203B41FA5}">
                      <a16:colId xmlns:a16="http://schemas.microsoft.com/office/drawing/2014/main" val="4079546428"/>
                    </a:ext>
                  </a:extLst>
                </a:gridCol>
                <a:gridCol w="2596380">
                  <a:extLst>
                    <a:ext uri="{9D8B030D-6E8A-4147-A177-3AD203B41FA5}">
                      <a16:colId xmlns:a16="http://schemas.microsoft.com/office/drawing/2014/main" val="2460778273"/>
                    </a:ext>
                  </a:extLst>
                </a:gridCol>
              </a:tblGrid>
              <a:tr h="109328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PROCESOS DE APOYO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065793"/>
                  </a:ext>
                </a:extLst>
              </a:tr>
              <a:tr h="22441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PROCESOS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DEPENDENCIAS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CARGO O ROL DE LÍDER DE LA DEPENDENCIA Y/O GRUPO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395493"/>
                  </a:ext>
                </a:extLst>
              </a:tr>
              <a:tr h="224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Admisiones y Matrículas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Admisiones, Registro y Control Académico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 Admisiones, Registro y Control Académico.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65848"/>
                  </a:ext>
                </a:extLst>
              </a:tr>
              <a:tr h="2158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Bienestar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Bienestar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del Grupo de Bienestar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19825"/>
                  </a:ext>
                </a:extLst>
              </a:tr>
              <a:tr h="2244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Deporte, Recreación y Cultura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Deporte, Recreación y Cultura Institucional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773956"/>
                  </a:ext>
                </a:extLst>
              </a:tr>
              <a:tr h="3237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Recursos Bibliográficos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recursos para la Información, para la enseñanza y el aprendizaje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Coordinador(a)Grupo de Recursos para la Información para la Enseñanza y el Aprendizaje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823693"/>
                  </a:ext>
                </a:extLst>
              </a:tr>
              <a:tr h="1093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Recursos Físicos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Recursos Físicos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Coordinador(a)Grupo de Recursos Físicos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765803"/>
                  </a:ext>
                </a:extLst>
              </a:tr>
              <a:tr h="109328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Gestión Administrativa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Secretaría General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Secretario(a) General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25029"/>
                  </a:ext>
                </a:extLst>
              </a:tr>
              <a:tr h="2158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Atención al Ciudadano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 Atención al Ciudadano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962110"/>
                  </a:ext>
                </a:extLst>
              </a:tr>
              <a:tr h="2158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Dirección Administrativa de Talento Humano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Director(a) Administrativo de Talento Humano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176284"/>
                  </a:ext>
                </a:extLst>
              </a:tr>
              <a:tr h="2244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Seguridad y Salud en el Trabajo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 Seguridad y Salud en el Trabajo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310759"/>
                  </a:ext>
                </a:extLst>
              </a:tr>
              <a:tr h="1093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Contratación de Talento Humano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Director(a) Administrativo de Talento Humano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80820"/>
                  </a:ext>
                </a:extLst>
              </a:tr>
              <a:tr h="1093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Bienestar Social Laboral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de Bienestar Social Laboral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914716"/>
                  </a:ext>
                </a:extLst>
              </a:tr>
              <a:tr h="1093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Gestión Jurídica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Oficina Jurídica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Jefe Oficina Jurídica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007208"/>
                  </a:ext>
                </a:extLst>
              </a:tr>
              <a:tr h="2158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Gestión TIC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Recursos Informáticos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 Recursos Informáticos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1884134"/>
                  </a:ext>
                </a:extLst>
              </a:tr>
              <a:tr h="109328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Gestión Financiera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Vicerrectoría Administrativa y Financiera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Vicerrector(a) Administrativo(a) y Financiero(a)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409271"/>
                  </a:ext>
                </a:extLst>
              </a:tr>
              <a:tr h="1093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Tesorería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256008"/>
                  </a:ext>
                </a:extLst>
              </a:tr>
              <a:tr h="1093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Presupuesto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457518"/>
                  </a:ext>
                </a:extLst>
              </a:tr>
              <a:tr h="1093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Nómina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410316"/>
                  </a:ext>
                </a:extLst>
              </a:tr>
              <a:tr h="1093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Oficina de Contabilidad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Jefe Oficina de Contabilidad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297371"/>
                  </a:ext>
                </a:extLst>
              </a:tr>
              <a:tr h="2158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Gestión Documental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Gestión Documental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 Gestión Documental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886824"/>
                  </a:ext>
                </a:extLst>
              </a:tr>
              <a:tr h="1093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Infraestructura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Oficina de Infraestructura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Jefe Oficina de Infraestructura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952879"/>
                  </a:ext>
                </a:extLst>
              </a:tr>
              <a:tr h="2158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Relaciones Interinstitucionales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Oficina de Relaciones Interinstitucionales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Jefe Oficina de Relaciones Interinstitucionales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7071904"/>
                  </a:ext>
                </a:extLst>
              </a:tr>
              <a:tr h="22441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Movilidad Internacional y Visibilidad Académica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 Movilidad Internacional y Visibilidad Académica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635311"/>
                  </a:ext>
                </a:extLst>
              </a:tr>
              <a:tr h="144268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PROCESOS DE SEGUIMIENTO Y CONTROL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438764"/>
                  </a:ext>
                </a:extLst>
              </a:tr>
              <a:tr h="22441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PROCESOS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DEPENDENCIAS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CARGO O ROL DE LÍDER DE LA DEPENDENCIA Y/O GRUPO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27677"/>
                  </a:ext>
                </a:extLst>
              </a:tr>
              <a:tr h="224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Sistema Integrado de Gestión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Oficina </a:t>
                      </a: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Planeación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Jefe Oficina de Planeación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292810"/>
                  </a:ext>
                </a:extLst>
              </a:tr>
              <a:tr h="2158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Interno de Gestión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Oficina de Control Interno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Jefe Oficina de Control Interno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801491"/>
                  </a:ext>
                </a:extLst>
              </a:tr>
              <a:tr h="2158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Interno Disciplinario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Oficina de Control Interno Disciplinario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Jefe Oficina de Control Interno Disciplinario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591688"/>
                  </a:ext>
                </a:extLst>
              </a:tr>
              <a:tr h="2158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Instrucción Disciplinaria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Coordinador(a) grupo de Instrucción Disciplinaria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413" marR="324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44527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631060" y="351744"/>
            <a:ext cx="78450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O GRUPOS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TECNOLÓGICAS DE SANTANDER</a:t>
            </a:r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9D2EE3-3A33-D444-9A46-4F077C1E9CDA}"/>
              </a:ext>
            </a:extLst>
          </p:cNvPr>
          <p:cNvSpPr txBox="1"/>
          <p:nvPr/>
        </p:nvSpPr>
        <p:spPr>
          <a:xfrm>
            <a:off x="1795218" y="967297"/>
            <a:ext cx="334723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/>
              <a:t>Resolución </a:t>
            </a:r>
            <a:r>
              <a:rPr lang="es-ES" sz="1200" dirty="0" smtClean="0"/>
              <a:t>No</a:t>
            </a:r>
            <a:r>
              <a:rPr lang="es-ES" sz="1200" dirty="0"/>
              <a:t>. </a:t>
            </a:r>
            <a:r>
              <a:rPr lang="es-ES" sz="1200" dirty="0" smtClean="0"/>
              <a:t>02-129 del 3 de febrero de 2025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134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3450410" y="1708798"/>
            <a:ext cx="5291179" cy="1263002"/>
          </a:xfrm>
          <a:prstGeom prst="roundRect">
            <a:avLst/>
          </a:prstGeom>
          <a:noFill/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2800" b="1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CAMBIOS DOCUMENTALES - BASE DOCUMENTAL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23" y="3606523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1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1114</Words>
  <Application>Microsoft Office PowerPoint</Application>
  <PresentationFormat>Panorámica</PresentationFormat>
  <Paragraphs>274</Paragraphs>
  <Slides>20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inherit</vt:lpstr>
      <vt:lpstr>Raleway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Prensa UTS</dc:creator>
  <cp:lastModifiedBy>Laura Marcela García Carvajal</cp:lastModifiedBy>
  <cp:revision>21</cp:revision>
  <dcterms:created xsi:type="dcterms:W3CDTF">2025-02-11T16:41:12Z</dcterms:created>
  <dcterms:modified xsi:type="dcterms:W3CDTF">2026-02-18T16:38:12Z</dcterms:modified>
</cp:coreProperties>
</file>