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56" r:id="rId4"/>
    <p:sldId id="258" r:id="rId5"/>
    <p:sldId id="262" r:id="rId6"/>
    <p:sldId id="263" r:id="rId7"/>
    <p:sldId id="265" r:id="rId8"/>
    <p:sldId id="266" r:id="rId9"/>
    <p:sldId id="267" r:id="rId10"/>
    <p:sldId id="269" r:id="rId11"/>
    <p:sldId id="270" r:id="rId12"/>
    <p:sldId id="294" r:id="rId13"/>
    <p:sldId id="295" r:id="rId14"/>
    <p:sldId id="296" r:id="rId15"/>
    <p:sldId id="297" r:id="rId16"/>
    <p:sldId id="268" r:id="rId17"/>
    <p:sldId id="275" r:id="rId18"/>
    <p:sldId id="276" r:id="rId19"/>
    <p:sldId id="298" r:id="rId20"/>
    <p:sldId id="277" r:id="rId21"/>
    <p:sldId id="280" r:id="rId22"/>
    <p:sldId id="278" r:id="rId23"/>
    <p:sldId id="279" r:id="rId24"/>
    <p:sldId id="281" r:id="rId25"/>
    <p:sldId id="282" r:id="rId26"/>
    <p:sldId id="283" r:id="rId27"/>
    <p:sldId id="284" r:id="rId28"/>
    <p:sldId id="299" r:id="rId29"/>
    <p:sldId id="286" r:id="rId30"/>
    <p:sldId id="290" r:id="rId31"/>
    <p:sldId id="291" r:id="rId32"/>
    <p:sldId id="300" r:id="rId33"/>
    <p:sldId id="292" r:id="rId34"/>
    <p:sldId id="293" r:id="rId35"/>
    <p:sldId id="260" r:id="rId36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94660"/>
  </p:normalViewPr>
  <p:slideViewPr>
    <p:cSldViewPr snapToGrid="0">
      <p:cViewPr>
        <p:scale>
          <a:sx n="75" d="100"/>
          <a:sy n="75" d="100"/>
        </p:scale>
        <p:origin x="1944" y="9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A4CBAC-3136-866E-60F0-790990EFB0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61122F7-18A3-7E78-CA67-470EE28E38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E953F2B-5815-F835-A413-6EC6E556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34BD5-8100-4254-92EA-E244F656E201}" type="datetimeFigureOut">
              <a:rPr lang="es-CO" smtClean="0"/>
              <a:t>23/02/2024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9EF6A1-A2E9-EE68-3FA1-F7996F88B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63125D-2743-A0D8-9B12-045719464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B027-2BF9-4181-A741-AE7D42D1B2D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18651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E27F17-8FF1-571A-FD21-1B27F0572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45FCA7F-E8DD-1E03-5EFC-7357C7289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91A5E8-9BBE-7531-DEC7-9D0F1F627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34BD5-8100-4254-92EA-E244F656E201}" type="datetimeFigureOut">
              <a:rPr lang="es-CO" smtClean="0"/>
              <a:t>23/02/2024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DD1FBD-756A-9E1F-275E-0986A6703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EBD281-65B2-2F92-ED65-9B661BB17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B027-2BF9-4181-A741-AE7D42D1B2D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43949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E17C44A-B881-AB21-4B11-05169C4AB2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8C70495-766A-A298-7C88-95F7CD5B73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545BF1-2FAE-8710-B8F4-9F0B9424E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34BD5-8100-4254-92EA-E244F656E201}" type="datetimeFigureOut">
              <a:rPr lang="es-CO" smtClean="0"/>
              <a:t>23/02/2024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50A710-1C9D-6E85-8BC7-9DA20EA00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DA1D3F-3D6C-CDF9-454C-F79ACB390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B027-2BF9-4181-A741-AE7D42D1B2D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8739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167BF1-76D9-8AAF-6857-47BC54C48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FFA4254-E8E9-38E5-84D7-96D9776403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F0E0B52-9162-D63A-5F7B-4856A8C61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34BD5-8100-4254-92EA-E244F656E201}" type="datetimeFigureOut">
              <a:rPr lang="es-CO" smtClean="0"/>
              <a:t>23/02/2024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7ECC4F7-CF61-6DBC-3229-C4EEDB7A5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4772EC-8057-C109-F87A-92AEE0B07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B027-2BF9-4181-A741-AE7D42D1B2D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66321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B332AA-91E4-39A6-5BCA-4416D5155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E0423C1-C66E-8487-1E13-65EAD11B4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3483990-78A1-11EA-2E3C-8E3EEEC45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34BD5-8100-4254-92EA-E244F656E201}" type="datetimeFigureOut">
              <a:rPr lang="es-CO" smtClean="0"/>
              <a:t>23/02/2024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90F44C-5658-AE41-2F98-5241AF9B8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9F44894-7762-76E6-912F-C40087DB7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B027-2BF9-4181-A741-AE7D42D1B2D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43409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5CDE02-C83B-5235-7D0C-509194C3B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D2C417-18E3-9EC8-8800-AC815C91D4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F8F0EE6-236A-CC7C-56E2-20EE0FB2F6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F8AA931-A67A-5F88-1373-BF55D1EE8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34BD5-8100-4254-92EA-E244F656E201}" type="datetimeFigureOut">
              <a:rPr lang="es-CO" smtClean="0"/>
              <a:t>23/02/2024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4DC0B92-F274-E0EE-D517-FEA2C8C9C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B9964E7-04A1-7C45-270E-33CBC3211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B027-2BF9-4181-A741-AE7D42D1B2D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0069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9B55DA-5D10-85A4-470A-E7D068DCF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895773-E759-CC8F-6F8F-B797D28154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D2FC991-AA1D-10BF-4D59-D8F1D1FA7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EE8C3E3-FCDE-F015-BE3C-4BC4CE8A3D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F538A7-8871-3588-FCD7-EFDA3CC45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B511487-7958-BDF7-9544-029ADF3E9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34BD5-8100-4254-92EA-E244F656E201}" type="datetimeFigureOut">
              <a:rPr lang="es-CO" smtClean="0"/>
              <a:t>23/02/2024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4566603-30FD-1803-410F-2AC72AC05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A63172C-3FA4-7918-CE3B-9874E03E8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B027-2BF9-4181-A741-AE7D42D1B2D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16192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6A89BB-67CD-E89D-4556-7242D1BED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54BAA50-F8F7-52C9-9827-083C1D933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34BD5-8100-4254-92EA-E244F656E201}" type="datetimeFigureOut">
              <a:rPr lang="es-CO" smtClean="0"/>
              <a:t>23/02/2024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35302A5-541D-95C4-C00F-E86F1DEE1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01E290C-2932-B0AD-5C32-2B2A7AD2F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B027-2BF9-4181-A741-AE7D42D1B2D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90608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9FCAEF4-5121-CC03-521C-31E5E3BAE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34BD5-8100-4254-92EA-E244F656E201}" type="datetimeFigureOut">
              <a:rPr lang="es-CO" smtClean="0"/>
              <a:t>23/02/2024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3ECCCB4-6821-A348-7ED8-0844F6C42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20A9727-133C-F3BF-6361-40F5E75A0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B027-2BF9-4181-A741-AE7D42D1B2D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32980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41A385-3F88-CF66-59FD-92C6CA00F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1C53FA7-969E-6600-D3CE-4466F6CEC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9B0CD11-0CCE-474B-0F4F-0F352D8844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16F92C-7CBE-748E-C2C5-2A36E06BB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34BD5-8100-4254-92EA-E244F656E201}" type="datetimeFigureOut">
              <a:rPr lang="es-CO" smtClean="0"/>
              <a:t>23/02/2024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A3401DE-CCD8-93EF-91D0-FC648BAC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13C7658-2AC9-115E-4A99-55C7780BE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B027-2BF9-4181-A741-AE7D42D1B2D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44135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609427-5C33-A643-7657-AA571B592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E60F110-1777-35EE-89D8-908B57CA3E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C458204-ECD5-D579-975C-D2C4C05DFC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2B26CDE-ACC3-A16D-9DA0-4611D149E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34BD5-8100-4254-92EA-E244F656E201}" type="datetimeFigureOut">
              <a:rPr lang="es-CO" smtClean="0"/>
              <a:t>23/02/2024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D53F3E4-D8C8-482B-0FEB-135343E80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2F61F3B-0ED4-7547-09DC-73C0B86E5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B027-2BF9-4181-A741-AE7D42D1B2D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95825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0ECEDE5-981A-8037-3771-E282B90EF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9990FE1-4749-6DF3-BB76-D81DF1B34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AD22646-499D-4370-292A-B3BD500CCC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34BD5-8100-4254-92EA-E244F656E201}" type="datetimeFigureOut">
              <a:rPr lang="es-CO" smtClean="0"/>
              <a:t>23/02/2024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A2584C-0FD7-8AF6-3A09-A9D5882889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EBD49E4-4E69-9588-C8D9-C8BBF37273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3B027-2BF9-4181-A741-AE7D42D1B2D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23363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hyperlink" Target="https://www.uts.edu.co/sitio/wp-content/uploads/normatividad/resoluciones/res-346.pdf?_t=1693607487" TargetMode="Externa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ts.edu.co/sitio/wp-content/uploads/normatividad/resoluciones/res-347.pdf?_t=1693607488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uncionpublica.gov.co/eva/gestornormativo/norma.php?i=18843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png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4.png"/><Relationship Id="rId4" Type="http://schemas.openxmlformats.org/officeDocument/2006/relationships/oleObject" Target="../embeddings/oleObject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slide" Target="slide4.xml"/><Relationship Id="rId5" Type="http://schemas.openxmlformats.org/officeDocument/2006/relationships/image" Target="../media/image15.png"/><Relationship Id="rId4" Type="http://schemas.openxmlformats.org/officeDocument/2006/relationships/oleObject" Target="../embeddings/oleObject3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hyperlink" Target="https://www.minsalud.gov.co/sites/rid/Lists/BibliotecaDigital/RIDE/DE/DIJ/Ley-1562-de-2012.pdf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7.png"/><Relationship Id="rId4" Type="http://schemas.openxmlformats.org/officeDocument/2006/relationships/oleObject" Target="../embeddings/oleObject4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8.png"/><Relationship Id="rId4" Type="http://schemas.openxmlformats.org/officeDocument/2006/relationships/oleObject" Target="../embeddings/oleObject5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9.png"/><Relationship Id="rId4" Type="http://schemas.openxmlformats.org/officeDocument/2006/relationships/oleObject" Target="../embeddings/oleObject6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0.png"/><Relationship Id="rId4" Type="http://schemas.openxmlformats.org/officeDocument/2006/relationships/oleObject" Target="../embeddings/oleObject7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1.png"/><Relationship Id="rId4" Type="http://schemas.openxmlformats.org/officeDocument/2006/relationships/oleObject" Target="../embeddings/oleObject8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22.png"/><Relationship Id="rId4" Type="http://schemas.openxmlformats.org/officeDocument/2006/relationships/oleObject" Target="../embeddings/oleObject9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slide" Target="slide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slide" Target="slide4.xml"/><Relationship Id="rId4" Type="http://schemas.openxmlformats.org/officeDocument/2006/relationships/hyperlink" Target="https://www.uts.edu.co/sitio/wp-content/uploads/2019/10/F-SIG-10-CIRCULAR-PROCEDIMIENTO-EN-CASO-DE-ACCIDENTE-DE-TRABAJO.pdf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26.png"/><Relationship Id="rId7" Type="http://schemas.openxmlformats.org/officeDocument/2006/relationships/image" Target="../media/image9.png"/><Relationship Id="rId12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insalud.gov.co/sites/rid/Lists/BibliotecaDigital/RIDE/DE/DIJ/Ley-1562-de-2012.pdf" TargetMode="External"/><Relationship Id="rId11" Type="http://schemas.openxmlformats.org/officeDocument/2006/relationships/image" Target="../media/image29.jpeg"/><Relationship Id="rId5" Type="http://schemas.openxmlformats.org/officeDocument/2006/relationships/hyperlink" Target="https://view.genial.ly/646775f15d2ff80019233cef/presentation-flow-university-thesis" TargetMode="External"/><Relationship Id="rId10" Type="http://schemas.openxmlformats.org/officeDocument/2006/relationships/image" Target="../media/image28.jpeg"/><Relationship Id="rId4" Type="http://schemas.openxmlformats.org/officeDocument/2006/relationships/image" Target="../media/image27.png"/><Relationship Id="rId9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ts.edu.co/sitio/seguridad-y-salud-en-el-trabajo/#1584137817806-b786a0dd-ec32" TargetMode="External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9.png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" Target="slide5.xml"/><Relationship Id="rId7" Type="http://schemas.openxmlformats.org/officeDocument/2006/relationships/slide" Target="slide32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slide" Target="slide28.xml"/><Relationship Id="rId5" Type="http://schemas.openxmlformats.org/officeDocument/2006/relationships/slide" Target="slide19.xml"/><Relationship Id="rId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slide" Target="slide4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hyperlink" Target="https://www.uts.edu.co/sitio/wp-content/uploads/normatividad/acuerdos/acu-97.pdf?_t=1653398229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ts.edu.co/sitio/wp-content/uploads/administrativos/sst-ig-04.pdf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A579E06-A5A9-5B2C-0E69-A326A92A74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165" y="1802162"/>
            <a:ext cx="5695595" cy="239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47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141AC03-5125-DB2C-D1AD-AF968F8A03BB}"/>
              </a:ext>
            </a:extLst>
          </p:cNvPr>
          <p:cNvSpPr txBox="1"/>
          <p:nvPr/>
        </p:nvSpPr>
        <p:spPr>
          <a:xfrm>
            <a:off x="221673" y="247105"/>
            <a:ext cx="1186872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s-CO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2800" b="1" i="0" u="none" strike="noStrike" kern="0" cap="none" spc="0" normalizeH="0" baseline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</a:defRPr>
            </a:lvl1pPr>
          </a:lstStyle>
          <a:p>
            <a:pPr algn="ctr">
              <a:defRPr/>
            </a:pPr>
            <a:r>
              <a:rPr lang="es-CO" dirty="0"/>
              <a:t>COPASST </a:t>
            </a:r>
            <a:r>
              <a:rPr lang="es-CO" dirty="0"/>
              <a:t>UTS</a:t>
            </a:r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43CD015-6AED-B6D2-2394-1E1DF0052D4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8" y="5797694"/>
            <a:ext cx="2524539" cy="106030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6679" y="1216770"/>
            <a:ext cx="6458714" cy="3573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ángulo 1"/>
          <p:cNvSpPr/>
          <p:nvPr/>
        </p:nvSpPr>
        <p:spPr>
          <a:xfrm>
            <a:off x="1564986" y="5059030"/>
            <a:ext cx="88582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Consulta la </a:t>
            </a:r>
            <a:r>
              <a:rPr lang="es-ES" sz="14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hlinkClick r:id="rId5"/>
              </a:rPr>
              <a:t>Resolución </a:t>
            </a:r>
            <a:r>
              <a:rPr lang="en-US" sz="14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hlinkClick r:id="rId5"/>
              </a:rPr>
              <a:t>No</a:t>
            </a:r>
            <a:r>
              <a:rPr lang="en-US" sz="1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hlinkClick r:id="rId5"/>
              </a:rPr>
              <a:t>. </a:t>
            </a:r>
            <a:r>
              <a:rPr lang="en-US" sz="14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hlinkClick r:id="rId5"/>
              </a:rPr>
              <a:t>02-88</a:t>
            </a:r>
            <a:r>
              <a:rPr lang="en-US" sz="14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p</a:t>
            </a:r>
            <a:r>
              <a:rPr lang="es-ES" sz="14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or medio </a:t>
            </a:r>
            <a:r>
              <a:rPr lang="es-ES" sz="1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 la cual se designan a los representantes de la Institución, y se conforma el Comité Paritario en Seguridad y Salud en el Trabajo COPASST de las Unidades Tecnológicas de Santander para el periodo 2023-2025 </a:t>
            </a:r>
            <a:endParaRPr lang="en-US" sz="14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Imagen 5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200" y="5019172"/>
            <a:ext cx="613786" cy="81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8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141AC03-5125-DB2C-D1AD-AF968F8A03BB}"/>
              </a:ext>
            </a:extLst>
          </p:cNvPr>
          <p:cNvSpPr txBox="1"/>
          <p:nvPr/>
        </p:nvSpPr>
        <p:spPr>
          <a:xfrm>
            <a:off x="221673" y="247105"/>
            <a:ext cx="1186872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s-CO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2800" b="1" i="0" u="none" strike="noStrike" kern="0" cap="none" spc="0" normalizeH="0" baseline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</a:defRPr>
            </a:lvl1pPr>
          </a:lstStyle>
          <a:p>
            <a:pPr algn="ctr">
              <a:defRPr/>
            </a:pPr>
            <a:r>
              <a:rPr lang="es-CO" dirty="0" smtClean="0"/>
              <a:t>COMITÉ DE CONVIVENCIA LABORAL</a:t>
            </a:r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43CD015-6AED-B6D2-2394-1E1DF0052D4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8" y="5797694"/>
            <a:ext cx="2524539" cy="106030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474622" y="4556293"/>
            <a:ext cx="73628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400" dirty="0" smtClean="0">
                <a:latin typeface="+mj-lt"/>
              </a:rPr>
              <a:t>Consulta la </a:t>
            </a:r>
            <a:r>
              <a:rPr lang="en-US" sz="1400" dirty="0">
                <a:latin typeface="+mj-lt"/>
                <a:hlinkClick r:id="rId3"/>
              </a:rPr>
              <a:t>RESOLUCIÓN No. </a:t>
            </a:r>
            <a:r>
              <a:rPr lang="en-US" sz="1400" dirty="0" smtClean="0">
                <a:latin typeface="+mj-lt"/>
                <a:hlinkClick r:id="rId3"/>
              </a:rPr>
              <a:t>02-890 de 2023</a:t>
            </a:r>
            <a:r>
              <a:rPr lang="en-US" sz="1400" dirty="0" smtClean="0">
                <a:latin typeface="+mj-lt"/>
              </a:rPr>
              <a:t>, p</a:t>
            </a:r>
            <a:r>
              <a:rPr lang="es-ES" sz="1400" dirty="0" smtClean="0">
                <a:latin typeface="+mj-lt"/>
              </a:rPr>
              <a:t>or </a:t>
            </a:r>
            <a:r>
              <a:rPr lang="es-ES" sz="1400" dirty="0">
                <a:latin typeface="+mj-lt"/>
              </a:rPr>
              <a:t>medio de la cual se designan a los representantes de la Institución, y se conforma el Comité de Convivencia Laboral de las Unidades Tecnológicas de Santander para el periodo 2023-2025 </a:t>
            </a:r>
            <a:endParaRPr lang="en-US" sz="1400" dirty="0">
              <a:latin typeface="+mj-lt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6268" y="1399973"/>
            <a:ext cx="5439534" cy="2896004"/>
          </a:xfrm>
          <a:prstGeom prst="rect">
            <a:avLst/>
          </a:prstGeom>
        </p:spPr>
      </p:pic>
      <p:pic>
        <p:nvPicPr>
          <p:cNvPr id="8" name="Imagen 7">
            <a:hlinkClick r:id="rId3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0836" y="4556293"/>
            <a:ext cx="613786" cy="81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73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141AC03-5125-DB2C-D1AD-AF968F8A03BB}"/>
              </a:ext>
            </a:extLst>
          </p:cNvPr>
          <p:cNvSpPr txBox="1"/>
          <p:nvPr/>
        </p:nvSpPr>
        <p:spPr>
          <a:xfrm>
            <a:off x="221673" y="247105"/>
            <a:ext cx="1186872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s-CO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2800" b="1" i="0" u="none" strike="noStrike" kern="0" cap="none" spc="0" normalizeH="0" baseline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</a:defRPr>
            </a:lvl1pPr>
          </a:lstStyle>
          <a:p>
            <a:pPr algn="ctr"/>
            <a:r>
              <a:rPr lang="es-CO" dirty="0" smtClean="0"/>
              <a:t>Comités</a:t>
            </a:r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43CD015-6AED-B6D2-2394-1E1DF0052D4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8" y="5797694"/>
            <a:ext cx="2524539" cy="1060306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2474318" y="955198"/>
            <a:ext cx="1836303" cy="39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O" sz="2000" b="1" dirty="0"/>
              <a:t>FUNCIONES</a:t>
            </a:r>
          </a:p>
        </p:txBody>
      </p:sp>
      <p:sp>
        <p:nvSpPr>
          <p:cNvPr id="6" name="Marcador de texto 8"/>
          <p:cNvSpPr txBox="1">
            <a:spLocks/>
          </p:cNvSpPr>
          <p:nvPr/>
        </p:nvSpPr>
        <p:spPr>
          <a:xfrm>
            <a:off x="1444707" y="1849953"/>
            <a:ext cx="3838953" cy="43556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CO" u="sng" dirty="0"/>
              <a:t>COPASST</a:t>
            </a:r>
          </a:p>
        </p:txBody>
      </p:sp>
      <p:sp>
        <p:nvSpPr>
          <p:cNvPr id="7" name="Marcador de texto 9"/>
          <p:cNvSpPr txBox="1">
            <a:spLocks/>
          </p:cNvSpPr>
          <p:nvPr/>
        </p:nvSpPr>
        <p:spPr>
          <a:xfrm>
            <a:off x="5922050" y="955198"/>
            <a:ext cx="4409134" cy="43556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CO" u="sng" dirty="0"/>
              <a:t>CONVIVENCIA LABORAL</a:t>
            </a:r>
          </a:p>
        </p:txBody>
      </p:sp>
      <p:sp>
        <p:nvSpPr>
          <p:cNvPr id="8" name="Marcador de contenido 10"/>
          <p:cNvSpPr txBox="1">
            <a:spLocks/>
          </p:cNvSpPr>
          <p:nvPr/>
        </p:nvSpPr>
        <p:spPr>
          <a:xfrm>
            <a:off x="1204275" y="2285518"/>
            <a:ext cx="4376388" cy="32848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000" indent="-1800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CO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Proponer medidas de prevención y control</a:t>
            </a:r>
          </a:p>
          <a:p>
            <a:pPr marL="180000" indent="-1800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CO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Promover y participar en actividades de capacitación</a:t>
            </a:r>
          </a:p>
          <a:p>
            <a:pPr marL="180000" indent="-1800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CO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Colaborar con funcionarios gubernamentales</a:t>
            </a:r>
          </a:p>
          <a:p>
            <a:pPr marL="180000" indent="-1800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CO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Vigilar el desarrollo del Sistema de Gestión de Seguridad y Salud en el Trabajo (SG-SST)</a:t>
            </a:r>
          </a:p>
          <a:p>
            <a:pPr marL="180000" indent="-1800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CO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Colaborar con el análisis de accidentes</a:t>
            </a:r>
          </a:p>
          <a:p>
            <a:pPr marL="180000" indent="-1800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CO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Realizar inspecciones de seguridad</a:t>
            </a:r>
          </a:p>
          <a:p>
            <a:pPr marL="180000" indent="-1800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CO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Estudiar sugerencias e inquietudes</a:t>
            </a:r>
          </a:p>
          <a:p>
            <a:pPr marL="180000" indent="-1800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CO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Servir de puente entre empleador y trabajador</a:t>
            </a:r>
          </a:p>
          <a:p>
            <a:pPr marL="180000" indent="-1800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CO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Estar informado sobre la accidentalidad </a:t>
            </a:r>
          </a:p>
          <a:p>
            <a:pPr marL="180000" indent="-1800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CO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Elegir al secretario</a:t>
            </a:r>
          </a:p>
          <a:p>
            <a:pPr marL="180000" indent="-1800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CO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Mantener actas de reuniones e informes de actividades realizadas</a:t>
            </a:r>
          </a:p>
          <a:p>
            <a:pPr marL="180000" indent="-180000"/>
            <a:endParaRPr lang="es-CO" sz="11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Marcador de contenido 11"/>
          <p:cNvSpPr txBox="1">
            <a:spLocks/>
          </p:cNvSpPr>
          <p:nvPr/>
        </p:nvSpPr>
        <p:spPr>
          <a:xfrm>
            <a:off x="6123901" y="1462175"/>
            <a:ext cx="4414553" cy="48463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8" indent="-179388">
              <a:buFont typeface="Wingdings" panose="05000000000000000000" pitchFamily="2" charset="2"/>
              <a:buChar char="ü"/>
            </a:pPr>
            <a:r>
              <a:rPr lang="es-CO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Examinar de manera confidencial los casos específicos o puntuales en los que se formule queja o reclamo.</a:t>
            </a:r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es-CO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Escuchar a las partes involucradas de manera individual sobre los hechos que dieron lugar a la queja.</a:t>
            </a:r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es-CO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Adelantar reuniones con el fin de crear un espacio de diálogo entre las partes involucradas, promoviendo compromisos mutuos para llegar a una solución efectiva de las controversias.</a:t>
            </a:r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es-CO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Formular un plan de mejora concertado entre las partes, para construir, renovar y promover la convivencia laboral, garantizando en todos los casos el principio de la confidencialidad.</a:t>
            </a:r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es-CO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Hacer seguimiento a los compromisos adquiridos por las partes involucradas en la queja, verificando su cumplimiento de acuerdo con lo pactado.</a:t>
            </a:r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es-CO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En aquellos casos en que no se llegue a un acuerdo entre las partes, no se cumplan las recomendaciones formuladas o la conducta persista, el Comité de Convivencia Laboral, deberá remitir la queja a la Procuraduría General de la Nación, tratándose del sector público. </a:t>
            </a:r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es-CO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Presentar a la alta dirección de la entidad pública o la empresa privada las recomendaciones para el desarrollo efectivo de las medidas preventivas y correctivas del acoso laboral, así como el informe anual de resultados de la gestión del comité de convivencia laboral.</a:t>
            </a:r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es-CO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Hacer seguimiento al cumplimiento de las recomendaciones dadas por el Comité de Convivencia.</a:t>
            </a:r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es-CO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Elaborar informes trimestrales sobre la gestión del Comité que incluya estadísticas de las quejas, seguimiento de los casos y recomendaciones, los cuales serán presentados a la alta dirección de la entidad pública o empresa privada.</a:t>
            </a:r>
          </a:p>
        </p:txBody>
      </p:sp>
      <p:sp>
        <p:nvSpPr>
          <p:cNvPr id="10" name="Flecha derecha 9"/>
          <p:cNvSpPr/>
          <p:nvPr/>
        </p:nvSpPr>
        <p:spPr>
          <a:xfrm>
            <a:off x="4310621" y="1077216"/>
            <a:ext cx="2414854" cy="55298"/>
          </a:xfrm>
          <a:prstGeom prst="rightArrow">
            <a:avLst/>
          </a:prstGeom>
          <a:solidFill>
            <a:srgbClr val="AFC63B"/>
          </a:solidFill>
          <a:ln>
            <a:solidFill>
              <a:srgbClr val="AEC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Flecha derecha 10"/>
          <p:cNvSpPr/>
          <p:nvPr/>
        </p:nvSpPr>
        <p:spPr>
          <a:xfrm rot="5400000">
            <a:off x="3154807" y="1541912"/>
            <a:ext cx="500915" cy="45719"/>
          </a:xfrm>
          <a:prstGeom prst="rightArrow">
            <a:avLst/>
          </a:prstGeom>
          <a:solidFill>
            <a:srgbClr val="AFC63B"/>
          </a:solidFill>
          <a:ln>
            <a:solidFill>
              <a:srgbClr val="AEC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8547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141AC03-5125-DB2C-D1AD-AF968F8A03BB}"/>
              </a:ext>
            </a:extLst>
          </p:cNvPr>
          <p:cNvSpPr txBox="1"/>
          <p:nvPr/>
        </p:nvSpPr>
        <p:spPr>
          <a:xfrm>
            <a:off x="221673" y="247105"/>
            <a:ext cx="1186872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s-CO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2800" b="1" i="0" u="none" strike="noStrike" kern="0" cap="none" spc="0" normalizeH="0" baseline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</a:defRPr>
            </a:lvl1pPr>
          </a:lstStyle>
          <a:p>
            <a:pPr algn="ctr"/>
            <a:r>
              <a:rPr lang="es-CO" dirty="0"/>
              <a:t>ACOSO LABORAL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43CD015-6AED-B6D2-2394-1E1DF0052D4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8" y="5797694"/>
            <a:ext cx="2524539" cy="1060306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019267" y="1471975"/>
            <a:ext cx="513805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La </a:t>
            </a:r>
            <a:r>
              <a:rPr lang="es-ES" sz="1600" b="1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Ley 1010 de 2006</a:t>
            </a:r>
            <a:r>
              <a:rPr lang="es-ES" sz="16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por </a:t>
            </a:r>
            <a:r>
              <a:rPr lang="es-ES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medio de la cual se adoptan medidas para prevenir, corregir y sancionar el acoso laboral y otros hostigamientos en el marco de las relaciones de </a:t>
            </a:r>
            <a:r>
              <a:rPr lang="es-ES" sz="16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trabajo, establece el acoso laboral como: </a:t>
            </a:r>
            <a:endParaRPr lang="es-ES" sz="1600" b="1" dirty="0" smtClean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endParaRPr lang="es-ES" sz="1600" b="1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293" y="1471975"/>
            <a:ext cx="4285863" cy="25715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ángulo redondeado 3"/>
          <p:cNvSpPr/>
          <p:nvPr/>
        </p:nvSpPr>
        <p:spPr>
          <a:xfrm>
            <a:off x="6126857" y="3025756"/>
            <a:ext cx="4955000" cy="34051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es-ES" sz="1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Conducta persistente</a:t>
            </a:r>
            <a:endParaRPr lang="es-ES" sz="14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6126857" y="3426875"/>
            <a:ext cx="4955000" cy="34051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es-ES" sz="1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Demostrable</a:t>
            </a:r>
            <a:endParaRPr lang="es-ES" sz="14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6126857" y="4698335"/>
            <a:ext cx="4955000" cy="81724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es-ES" sz="1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Ejercida sobre un empleado, trabajador por parte de un empleador, un jefe o superior jerárquico inmediato o mediato, un compañero de trabajo o un subalterno.</a:t>
            </a:r>
            <a:endParaRPr lang="es-ES" sz="14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Rectángulo redondeado 9"/>
          <p:cNvSpPr/>
          <p:nvPr/>
        </p:nvSpPr>
        <p:spPr>
          <a:xfrm>
            <a:off x="6126857" y="3827994"/>
            <a:ext cx="4955000" cy="81724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es-ES" sz="1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Encaminada a infundir miedo, intimidación, terror y angustia, a causar perjuicio laboral, generar desmotivación en el trabajo, o inducir la renuncia del mismo.</a:t>
            </a:r>
            <a:endParaRPr lang="es-CO" sz="14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22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141AC03-5125-DB2C-D1AD-AF968F8A03BB}"/>
              </a:ext>
            </a:extLst>
          </p:cNvPr>
          <p:cNvSpPr txBox="1"/>
          <p:nvPr/>
        </p:nvSpPr>
        <p:spPr>
          <a:xfrm>
            <a:off x="221673" y="247105"/>
            <a:ext cx="1186872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s-CO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2800" b="1" i="0" u="none" strike="noStrike" kern="0" cap="none" spc="0" normalizeH="0" baseline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</a:defRPr>
            </a:lvl1pPr>
          </a:lstStyle>
          <a:p>
            <a:pPr algn="ctr"/>
            <a:r>
              <a:rPr lang="es-CO" dirty="0"/>
              <a:t>ACOSO LABORAL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43CD015-6AED-B6D2-2394-1E1DF0052D4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8" y="5797694"/>
            <a:ext cx="2524539" cy="1060306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984228" y="2916664"/>
            <a:ext cx="21788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2000" b="1" dirty="0"/>
              <a:t>Modalidades de </a:t>
            </a:r>
          </a:p>
          <a:p>
            <a:pPr algn="ctr"/>
            <a:r>
              <a:rPr lang="es-CO" sz="2000" b="1" dirty="0"/>
              <a:t>Acoso Laboral </a:t>
            </a:r>
            <a:endParaRPr lang="es-CO" sz="2000" dirty="0"/>
          </a:p>
        </p:txBody>
      </p:sp>
      <p:sp>
        <p:nvSpPr>
          <p:cNvPr id="7" name="Flecha derecha 6"/>
          <p:cNvSpPr/>
          <p:nvPr/>
        </p:nvSpPr>
        <p:spPr>
          <a:xfrm rot="18831836">
            <a:off x="6818610" y="2241980"/>
            <a:ext cx="850604" cy="350874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Flecha derecha 7"/>
          <p:cNvSpPr/>
          <p:nvPr/>
        </p:nvSpPr>
        <p:spPr>
          <a:xfrm rot="8794802">
            <a:off x="4107319" y="3829786"/>
            <a:ext cx="850604" cy="350874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Flecha derecha 8"/>
          <p:cNvSpPr/>
          <p:nvPr/>
        </p:nvSpPr>
        <p:spPr>
          <a:xfrm rot="13724959">
            <a:off x="4349958" y="2305795"/>
            <a:ext cx="850604" cy="350874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Flecha derecha 9"/>
          <p:cNvSpPr/>
          <p:nvPr/>
        </p:nvSpPr>
        <p:spPr>
          <a:xfrm rot="5400000">
            <a:off x="5648327" y="3945455"/>
            <a:ext cx="850604" cy="350874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Flecha derecha 10"/>
          <p:cNvSpPr/>
          <p:nvPr/>
        </p:nvSpPr>
        <p:spPr>
          <a:xfrm rot="16200000">
            <a:off x="5648327" y="2239075"/>
            <a:ext cx="850604" cy="350874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Flecha derecha 11"/>
          <p:cNvSpPr/>
          <p:nvPr/>
        </p:nvSpPr>
        <p:spPr>
          <a:xfrm rot="2027199">
            <a:off x="7239811" y="3831431"/>
            <a:ext cx="850604" cy="350874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 12"/>
          <p:cNvSpPr/>
          <p:nvPr/>
        </p:nvSpPr>
        <p:spPr>
          <a:xfrm>
            <a:off x="3062191" y="1666044"/>
            <a:ext cx="15360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66800">
              <a:lnSpc>
                <a:spcPct val="90000"/>
              </a:lnSpc>
              <a:spcAft>
                <a:spcPct val="35000"/>
              </a:spcAft>
              <a:defRPr/>
            </a:pPr>
            <a:r>
              <a:rPr lang="es-ES" sz="2000" i="1" u="sng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Maltrato laboral</a:t>
            </a:r>
            <a:endParaRPr lang="es-CO" sz="2000" i="1" u="sng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5250041" y="1304454"/>
            <a:ext cx="15223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66800">
              <a:lnSpc>
                <a:spcPct val="90000"/>
              </a:lnSpc>
              <a:spcAft>
                <a:spcPct val="35000"/>
              </a:spcAft>
              <a:defRPr/>
            </a:pPr>
            <a:r>
              <a:rPr lang="es-ES" sz="2000" i="1" u="sng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Inequidad laboral</a:t>
            </a:r>
            <a:endParaRPr lang="es-CO" sz="2000" i="1" u="sng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7243984" y="1447594"/>
            <a:ext cx="1744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66800">
              <a:lnSpc>
                <a:spcPct val="90000"/>
              </a:lnSpc>
              <a:spcAft>
                <a:spcPct val="35000"/>
              </a:spcAft>
              <a:defRPr/>
            </a:pPr>
            <a:r>
              <a:rPr lang="es-ES" sz="2000" i="1" u="sng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Persecución laboral</a:t>
            </a:r>
            <a:endParaRPr lang="es-CO" sz="2000" i="1" u="sng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2877335" y="4385897"/>
            <a:ext cx="2055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66800">
              <a:lnSpc>
                <a:spcPct val="90000"/>
              </a:lnSpc>
              <a:spcAft>
                <a:spcPct val="35000"/>
              </a:spcAft>
              <a:defRPr/>
            </a:pPr>
            <a:r>
              <a:rPr lang="es-ES" sz="2000" i="1" u="sng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Discriminación laboral</a:t>
            </a:r>
            <a:endParaRPr lang="es-CO" sz="2000" i="1" u="sng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5064373" y="4617233"/>
            <a:ext cx="2149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66800">
              <a:lnSpc>
                <a:spcPct val="90000"/>
              </a:lnSpc>
              <a:spcAft>
                <a:spcPct val="35000"/>
              </a:spcAft>
              <a:defRPr/>
            </a:pPr>
            <a:r>
              <a:rPr lang="es-ES" sz="2000" i="1" u="sng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Desprotección laboral</a:t>
            </a:r>
            <a:endParaRPr lang="es-CO" sz="2000" i="1" u="sng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7953393" y="4294068"/>
            <a:ext cx="22690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66800">
              <a:lnSpc>
                <a:spcPct val="90000"/>
              </a:lnSpc>
              <a:spcAft>
                <a:spcPct val="35000"/>
              </a:spcAft>
              <a:defRPr/>
            </a:pPr>
            <a:r>
              <a:rPr lang="es-ES" sz="2000" i="1" u="sng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Entorpecimiento laboral</a:t>
            </a:r>
            <a:endParaRPr lang="es-CO" sz="2000" i="1" u="sng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229556" y="5396159"/>
            <a:ext cx="58193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Consulta la </a:t>
            </a:r>
            <a:r>
              <a:rPr lang="es-ES" sz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hlinkClick r:id="rId3"/>
              </a:rPr>
              <a:t>Ley 1010 de 2006</a:t>
            </a:r>
            <a:r>
              <a:rPr lang="es-ES" sz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s-ES" sz="12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por </a:t>
            </a:r>
            <a:r>
              <a:rPr lang="es-ES" sz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medio de la cual se adoptan medidas para prevenir, corregir y sancionar el acoso laboral y otros hostigamientos en el marco de las relaciones de trabajo.</a:t>
            </a:r>
            <a:endParaRPr lang="es-ES" sz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9" name="Imagen 18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8536" y="5310133"/>
            <a:ext cx="613786" cy="81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7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141AC03-5125-DB2C-D1AD-AF968F8A03BB}"/>
              </a:ext>
            </a:extLst>
          </p:cNvPr>
          <p:cNvSpPr txBox="1"/>
          <p:nvPr/>
        </p:nvSpPr>
        <p:spPr>
          <a:xfrm>
            <a:off x="221673" y="247105"/>
            <a:ext cx="1186872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s-CO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2800" b="1" i="0" u="none" strike="noStrike" kern="0" cap="none" spc="0" normalizeH="0" baseline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</a:defRPr>
            </a:lvl1pPr>
          </a:lstStyle>
          <a:p>
            <a:pPr algn="ctr"/>
            <a:r>
              <a:rPr lang="es-CO" dirty="0" smtClean="0"/>
              <a:t> ¿ACOSO LABORAL?</a:t>
            </a:r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43CD015-6AED-B6D2-2394-1E1DF0052D4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8" y="5797694"/>
            <a:ext cx="2524539" cy="106030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784762" y="1003312"/>
            <a:ext cx="4121088" cy="5324535"/>
          </a:xfrm>
          <a:prstGeom prst="rect">
            <a:avLst/>
          </a:prstGeom>
          <a:solidFill>
            <a:srgbClr val="F2F2F2">
              <a:alpha val="76863"/>
            </a:srgbClr>
          </a:solidFill>
        </p:spPr>
        <p:txBody>
          <a:bodyPr wrap="square">
            <a:spAutoFit/>
          </a:bodyPr>
          <a:lstStyle/>
          <a:p>
            <a:pPr marL="171450" indent="-171450" algn="just" defTabSz="933450">
              <a:buFont typeface="Wingdings" panose="05000000000000000000" pitchFamily="2" charset="2"/>
              <a:buChar char="ü"/>
              <a:defRPr/>
            </a:pPr>
            <a:r>
              <a:rPr lang="es-ES" sz="1000" dirty="0">
                <a:latin typeface="+mj-lt"/>
              </a:rPr>
              <a:t>Actos de agresión física, independientemente de sus consecuencias.</a:t>
            </a:r>
          </a:p>
          <a:p>
            <a:pPr algn="just" defTabSz="933450">
              <a:defRPr/>
            </a:pPr>
            <a:endParaRPr lang="es-ES" sz="1000" dirty="0">
              <a:latin typeface="+mj-lt"/>
            </a:endParaRPr>
          </a:p>
          <a:p>
            <a:pPr marL="171450" indent="-171450" algn="just" defTabSz="933450">
              <a:buFont typeface="Wingdings" panose="05000000000000000000" pitchFamily="2" charset="2"/>
              <a:buChar char="ü"/>
              <a:defRPr/>
            </a:pPr>
            <a:r>
              <a:rPr lang="es-ES" sz="1000" dirty="0">
                <a:latin typeface="+mj-lt"/>
              </a:rPr>
              <a:t>Expresiones injuriosas o ultrajantes sobre la persona, con utilización de palabras soeces o con alusión a la raza, el género, el origen familiar o nacional, la preferencia política o el estatus social.</a:t>
            </a:r>
          </a:p>
          <a:p>
            <a:pPr algn="just" defTabSz="933450">
              <a:defRPr/>
            </a:pPr>
            <a:endParaRPr lang="es-ES" sz="1000" dirty="0">
              <a:latin typeface="+mj-lt"/>
            </a:endParaRPr>
          </a:p>
          <a:p>
            <a:pPr marL="171450" indent="-171450" algn="just" defTabSz="933450">
              <a:buFont typeface="Wingdings" panose="05000000000000000000" pitchFamily="2" charset="2"/>
              <a:buChar char="ü"/>
              <a:defRPr/>
            </a:pPr>
            <a:r>
              <a:rPr lang="es-ES" sz="1000" dirty="0">
                <a:latin typeface="+mj-lt"/>
              </a:rPr>
              <a:t>Comentarios hostiles y humillantes de descalificación profesional expresados en presencia de los compañeros de trabajo.</a:t>
            </a:r>
          </a:p>
          <a:p>
            <a:pPr marL="171450" indent="-171450" algn="just" defTabSz="933450">
              <a:buFont typeface="Wingdings" panose="05000000000000000000" pitchFamily="2" charset="2"/>
              <a:buChar char="ü"/>
              <a:defRPr/>
            </a:pPr>
            <a:endParaRPr lang="es-ES" sz="1000" dirty="0">
              <a:latin typeface="+mj-lt"/>
            </a:endParaRPr>
          </a:p>
          <a:p>
            <a:pPr marL="171450" indent="-171450" algn="just" defTabSz="933450">
              <a:buFont typeface="Wingdings" panose="05000000000000000000" pitchFamily="2" charset="2"/>
              <a:buChar char="ü"/>
              <a:defRPr/>
            </a:pPr>
            <a:r>
              <a:rPr lang="es-ES" sz="1000" dirty="0">
                <a:latin typeface="+mj-lt"/>
              </a:rPr>
              <a:t>Injustificadas amenazas de despido expresadas en presencia de los compañeros de trabajo.</a:t>
            </a:r>
          </a:p>
          <a:p>
            <a:pPr marL="171450" indent="-171450" algn="just" defTabSz="933450">
              <a:buFont typeface="Wingdings" panose="05000000000000000000" pitchFamily="2" charset="2"/>
              <a:buChar char="ü"/>
              <a:defRPr/>
            </a:pPr>
            <a:endParaRPr lang="es-CO" sz="1000" dirty="0">
              <a:latin typeface="+mj-lt"/>
            </a:endParaRPr>
          </a:p>
          <a:p>
            <a:pPr marL="171450" indent="-171450" algn="just" defTabSz="933450">
              <a:buFont typeface="Wingdings" panose="05000000000000000000" pitchFamily="2" charset="2"/>
              <a:buChar char="ü"/>
              <a:defRPr/>
            </a:pPr>
            <a:r>
              <a:rPr lang="es-ES" sz="1000" dirty="0">
                <a:latin typeface="+mj-lt"/>
              </a:rPr>
              <a:t>Descalificación humillante y en presencia de los compañeros de trabajo de las propuestas u opiniones de trabajo</a:t>
            </a:r>
            <a:r>
              <a:rPr lang="es-CO" sz="1000" dirty="0">
                <a:latin typeface="+mj-lt"/>
              </a:rPr>
              <a:t>.</a:t>
            </a:r>
          </a:p>
          <a:p>
            <a:pPr marL="171450" indent="-171450" algn="just" defTabSz="933450">
              <a:buFont typeface="Wingdings" panose="05000000000000000000" pitchFamily="2" charset="2"/>
              <a:buChar char="ü"/>
              <a:defRPr/>
            </a:pPr>
            <a:endParaRPr lang="es-CO" sz="1000" dirty="0">
              <a:latin typeface="+mj-lt"/>
            </a:endParaRPr>
          </a:p>
          <a:p>
            <a:pPr marL="171450" indent="-171450" algn="just" defTabSz="933450">
              <a:buFont typeface="Wingdings" panose="05000000000000000000" pitchFamily="2" charset="2"/>
              <a:buChar char="ü"/>
              <a:defRPr/>
            </a:pPr>
            <a:r>
              <a:rPr lang="es-ES" sz="1000" dirty="0">
                <a:latin typeface="+mj-lt"/>
              </a:rPr>
              <a:t>Burlas sobre la apariencia física o la forma de vestir, formuladas en público</a:t>
            </a:r>
            <a:r>
              <a:rPr lang="es-CO" sz="1000" dirty="0">
                <a:latin typeface="+mj-lt"/>
              </a:rPr>
              <a:t>.</a:t>
            </a:r>
          </a:p>
          <a:p>
            <a:pPr marL="171450" indent="-171450" algn="just" defTabSz="933450">
              <a:buFont typeface="Wingdings" panose="05000000000000000000" pitchFamily="2" charset="2"/>
              <a:buChar char="ü"/>
              <a:defRPr/>
            </a:pPr>
            <a:endParaRPr lang="es-CO" sz="1000" dirty="0">
              <a:latin typeface="+mj-lt"/>
            </a:endParaRPr>
          </a:p>
          <a:p>
            <a:pPr marL="171450" indent="-171450" algn="just" defTabSz="933450">
              <a:buFont typeface="Wingdings" panose="05000000000000000000" pitchFamily="2" charset="2"/>
              <a:buChar char="ü"/>
              <a:defRPr/>
            </a:pPr>
            <a:r>
              <a:rPr lang="es-ES" sz="1000" dirty="0">
                <a:latin typeface="+mj-lt"/>
              </a:rPr>
              <a:t>Alusión pública a hechos pertenecientes a la intimidad de la persona.</a:t>
            </a:r>
            <a:r>
              <a:rPr lang="es-CO" sz="1000" dirty="0">
                <a:latin typeface="+mj-lt"/>
              </a:rPr>
              <a:t> </a:t>
            </a:r>
          </a:p>
          <a:p>
            <a:pPr algn="just" defTabSz="933450">
              <a:defRPr/>
            </a:pPr>
            <a:endParaRPr lang="es-CO" sz="1000" dirty="0">
              <a:latin typeface="+mj-lt"/>
            </a:endParaRPr>
          </a:p>
          <a:p>
            <a:pPr marL="171450" indent="-171450" algn="just" defTabSz="933450">
              <a:buFont typeface="Wingdings" panose="05000000000000000000" pitchFamily="2" charset="2"/>
              <a:buChar char="ü"/>
              <a:defRPr/>
            </a:pPr>
            <a:r>
              <a:rPr lang="es-ES" sz="1000" dirty="0">
                <a:latin typeface="+mj-lt"/>
              </a:rPr>
              <a:t>Imposición de deberes ostensiblemente extraños a las obligaciones laborales,</a:t>
            </a:r>
            <a:r>
              <a:rPr lang="es-CO" sz="1000" dirty="0">
                <a:latin typeface="+mj-lt"/>
              </a:rPr>
              <a:t> </a:t>
            </a:r>
            <a:r>
              <a:rPr lang="es-ES" sz="1000" dirty="0">
                <a:latin typeface="+mj-lt"/>
              </a:rPr>
              <a:t>el brusco cambio del lugar de trabajo o de la labor contratada sin ningún fundamento objetivo</a:t>
            </a:r>
            <a:r>
              <a:rPr lang="es-ES" sz="1000" dirty="0" smtClean="0">
                <a:latin typeface="+mj-lt"/>
              </a:rPr>
              <a:t>.</a:t>
            </a:r>
          </a:p>
          <a:p>
            <a:pPr algn="just" defTabSz="933450">
              <a:defRPr/>
            </a:pPr>
            <a:endParaRPr lang="es-ES" sz="1000" dirty="0" smtClean="0">
              <a:latin typeface="+mj-lt"/>
            </a:endParaRPr>
          </a:p>
          <a:p>
            <a:pPr marL="171450" indent="-171450" algn="just" defTabSz="933450">
              <a:buFont typeface="Wingdings" panose="05000000000000000000" pitchFamily="2" charset="2"/>
              <a:buChar char="ü"/>
              <a:defRPr/>
            </a:pPr>
            <a:r>
              <a:rPr lang="es-ES" sz="1000" dirty="0" smtClean="0">
                <a:latin typeface="+mj-lt"/>
              </a:rPr>
              <a:t>La </a:t>
            </a:r>
            <a:r>
              <a:rPr lang="es-ES" sz="1000" dirty="0">
                <a:latin typeface="+mj-lt"/>
              </a:rPr>
              <a:t>exigencia de laborar </a:t>
            </a:r>
            <a:r>
              <a:rPr lang="es-ES" sz="1000" dirty="0" smtClean="0">
                <a:latin typeface="+mj-lt"/>
              </a:rPr>
              <a:t>en </a:t>
            </a:r>
            <a:r>
              <a:rPr lang="es-ES" sz="1000" dirty="0">
                <a:latin typeface="+mj-lt"/>
              </a:rPr>
              <a:t>horarios excesivos respecto a la jornada laboral contratada o legalmente </a:t>
            </a:r>
            <a:r>
              <a:rPr lang="es-ES" sz="1000" dirty="0" smtClean="0">
                <a:latin typeface="+mj-lt"/>
              </a:rPr>
              <a:t>establecida</a:t>
            </a:r>
            <a:endParaRPr lang="es-ES" sz="1000" dirty="0">
              <a:latin typeface="+mj-lt"/>
            </a:endParaRPr>
          </a:p>
          <a:p>
            <a:pPr algn="just" defTabSz="933450">
              <a:defRPr/>
            </a:pPr>
            <a:endParaRPr lang="es-ES" sz="1000" dirty="0">
              <a:latin typeface="+mj-lt"/>
            </a:endParaRPr>
          </a:p>
          <a:p>
            <a:pPr marL="171450" indent="-171450" algn="just" defTabSz="933450">
              <a:buFont typeface="Wingdings" panose="05000000000000000000" pitchFamily="2" charset="2"/>
              <a:buChar char="ü"/>
              <a:defRPr/>
            </a:pPr>
            <a:r>
              <a:rPr lang="es-ES" sz="1000" dirty="0">
                <a:latin typeface="+mj-lt"/>
              </a:rPr>
              <a:t>El trato notoriamente discriminatorio respecto a los demás empleados en cuanto al otorgamiento de derechos y prerrogativas laborales y la imposición de deberes laborales.</a:t>
            </a:r>
          </a:p>
          <a:p>
            <a:pPr marL="171450" indent="-171450" algn="just" defTabSz="933450">
              <a:buFont typeface="Wingdings" panose="05000000000000000000" pitchFamily="2" charset="2"/>
              <a:buChar char="ü"/>
              <a:defRPr/>
            </a:pPr>
            <a:endParaRPr lang="es-ES" sz="1000" dirty="0">
              <a:latin typeface="+mj-lt"/>
            </a:endParaRPr>
          </a:p>
          <a:p>
            <a:pPr marL="171450" indent="-171450" algn="just" defTabSz="933450">
              <a:buFont typeface="Wingdings" panose="05000000000000000000" pitchFamily="2" charset="2"/>
              <a:buChar char="ü"/>
              <a:defRPr/>
            </a:pPr>
            <a:r>
              <a:rPr lang="es-ES" sz="1000" dirty="0">
                <a:latin typeface="+mj-lt"/>
              </a:rPr>
              <a:t>La negativa a suministrar materiales e información absolutamente indispensables para el cumplimiento de la labor.</a:t>
            </a:r>
          </a:p>
          <a:p>
            <a:pPr marL="171450" indent="-171450" algn="just" defTabSz="933450">
              <a:buFont typeface="Wingdings" panose="05000000000000000000" pitchFamily="2" charset="2"/>
              <a:buChar char="ü"/>
              <a:defRPr/>
            </a:pPr>
            <a:endParaRPr lang="es-CO" sz="1000" dirty="0">
              <a:latin typeface="+mj-lt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717490" y="1003312"/>
            <a:ext cx="4121088" cy="30162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71450" indent="-171450">
              <a:buFont typeface="Calibri Light" panose="020F0302020204030204" pitchFamily="34" charset="0"/>
              <a:buChar char="×"/>
            </a:pPr>
            <a:r>
              <a:rPr lang="es-ES" sz="1000" dirty="0">
                <a:latin typeface="+mj-lt"/>
              </a:rPr>
              <a:t>La formulación de exigencias razonables de fidelidad laboral o lealtad empresarial e </a:t>
            </a:r>
            <a:r>
              <a:rPr lang="es-ES" sz="1000" dirty="0" smtClean="0">
                <a:latin typeface="+mj-lt"/>
              </a:rPr>
              <a:t>institucional</a:t>
            </a:r>
          </a:p>
          <a:p>
            <a:pPr marL="171450" indent="-171450">
              <a:buFont typeface="Calibri Light" panose="020F0302020204030204" pitchFamily="34" charset="0"/>
              <a:buChar char="×"/>
            </a:pPr>
            <a:endParaRPr lang="es-ES" sz="1000" dirty="0">
              <a:latin typeface="+mj-lt"/>
            </a:endParaRPr>
          </a:p>
          <a:p>
            <a:pPr marL="171450" indent="-171450" algn="just" defTabSz="577850">
              <a:buFont typeface="Calibri Light" panose="020F0302020204030204" pitchFamily="34" charset="0"/>
              <a:buChar char="×"/>
              <a:defRPr/>
            </a:pPr>
            <a:r>
              <a:rPr lang="es-ES" sz="1000" dirty="0">
                <a:latin typeface="+mj-lt"/>
              </a:rPr>
              <a:t>La formulación de circulares o memorandos de servicio encaminados a solicitar exigencias técnicas o mejorar la eficiencia laboral y la evaluación laboral de subalternos conforme a indicadores objetivos y generales de rendimiento.</a:t>
            </a:r>
          </a:p>
          <a:p>
            <a:pPr marL="171450" indent="-171450" algn="just" defTabSz="577850">
              <a:buFont typeface="Calibri Light" panose="020F0302020204030204" pitchFamily="34" charset="0"/>
              <a:buChar char="×"/>
              <a:defRPr/>
            </a:pPr>
            <a:endParaRPr lang="es-ES" sz="1000" dirty="0">
              <a:latin typeface="+mj-lt"/>
            </a:endParaRPr>
          </a:p>
          <a:p>
            <a:pPr marL="171450" indent="-171450" algn="just" defTabSz="577850">
              <a:buFont typeface="Calibri Light" panose="020F0302020204030204" pitchFamily="34" charset="0"/>
              <a:buChar char="×"/>
              <a:defRPr/>
            </a:pPr>
            <a:r>
              <a:rPr lang="es-ES" sz="1000" dirty="0">
                <a:latin typeface="+mj-lt"/>
              </a:rPr>
              <a:t>La solicitud de cumplir deberes extras de colaboración con la empresa o la institución, cuando sean necesarios para la continuidad del servicio o para solucionar situaciones difíciles en la operación de la empresa o la institución.</a:t>
            </a:r>
          </a:p>
          <a:p>
            <a:pPr marL="171450" indent="-171450" algn="just" defTabSz="577850">
              <a:buFont typeface="Calibri Light" panose="020F0302020204030204" pitchFamily="34" charset="0"/>
              <a:buChar char="×"/>
              <a:defRPr/>
            </a:pPr>
            <a:endParaRPr lang="es-ES" sz="1000" dirty="0">
              <a:latin typeface="+mj-lt"/>
            </a:endParaRPr>
          </a:p>
          <a:p>
            <a:pPr marL="171450" indent="-171450" algn="just" defTabSz="577850">
              <a:buFont typeface="Calibri Light" panose="020F0302020204030204" pitchFamily="34" charset="0"/>
              <a:buChar char="×"/>
              <a:defRPr/>
            </a:pPr>
            <a:r>
              <a:rPr lang="es-ES" sz="1000" dirty="0">
                <a:latin typeface="+mj-lt"/>
              </a:rPr>
              <a:t>Exigencia de cumplir las obligaciones o deberes de que tratan el CST,  como de no incurrir en las prohibiciones de que tratan el mismo Código.</a:t>
            </a:r>
            <a:r>
              <a:rPr lang="es-CO" sz="1000" dirty="0">
                <a:latin typeface="+mj-lt"/>
              </a:rPr>
              <a:t> </a:t>
            </a:r>
          </a:p>
          <a:p>
            <a:pPr marL="171450" indent="-171450" algn="just" defTabSz="577850">
              <a:buFont typeface="Calibri Light" panose="020F0302020204030204" pitchFamily="34" charset="0"/>
              <a:buChar char="×"/>
              <a:defRPr/>
            </a:pPr>
            <a:endParaRPr lang="es-CO" sz="1000" dirty="0">
              <a:latin typeface="+mj-lt"/>
            </a:endParaRPr>
          </a:p>
          <a:p>
            <a:pPr marL="171450" indent="-171450" algn="just" defTabSz="577850">
              <a:buFont typeface="Calibri Light" panose="020F0302020204030204" pitchFamily="34" charset="0"/>
              <a:buChar char="×"/>
              <a:defRPr/>
            </a:pPr>
            <a:r>
              <a:rPr lang="es-ES" sz="1000" dirty="0">
                <a:latin typeface="+mj-lt"/>
              </a:rPr>
              <a:t>Las exigencias de cumplir con las estipulaciones contenidas en los reglamentos y cláusulas de los contratos de trabajo.</a:t>
            </a:r>
            <a:r>
              <a:rPr lang="es-CO" sz="1000" dirty="0">
                <a:latin typeface="+mj-lt"/>
              </a:rPr>
              <a:t> </a:t>
            </a:r>
          </a:p>
          <a:p>
            <a:pPr marL="171450" indent="-171450">
              <a:buFont typeface="Calibri Light" panose="020F0302020204030204" pitchFamily="34" charset="0"/>
              <a:buChar char="×"/>
            </a:pPr>
            <a:endParaRPr lang="en-US" sz="1000" dirty="0">
              <a:latin typeface="+mj-lt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1258348" y="1003312"/>
            <a:ext cx="524321" cy="38157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SI</a:t>
            </a:r>
            <a:endParaRPr lang="en-US" dirty="0"/>
          </a:p>
        </p:txBody>
      </p:sp>
      <p:sp>
        <p:nvSpPr>
          <p:cNvPr id="7" name="Rectángulo redondeado 6"/>
          <p:cNvSpPr/>
          <p:nvPr/>
        </p:nvSpPr>
        <p:spPr>
          <a:xfrm>
            <a:off x="6191076" y="1003312"/>
            <a:ext cx="526414" cy="38157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10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141AC03-5125-DB2C-D1AD-AF968F8A03BB}"/>
              </a:ext>
            </a:extLst>
          </p:cNvPr>
          <p:cNvSpPr txBox="1"/>
          <p:nvPr/>
        </p:nvSpPr>
        <p:spPr>
          <a:xfrm>
            <a:off x="221673" y="247105"/>
            <a:ext cx="1186872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s-CO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2800" b="1" i="0" u="none" strike="noStrike" kern="0" cap="none" spc="0" normalizeH="0" baseline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</a:defRPr>
            </a:lvl1pPr>
          </a:lstStyle>
          <a:p>
            <a:pPr algn="ctr"/>
            <a:r>
              <a:rPr lang="es-CO" dirty="0"/>
              <a:t>OBLIGACIONES DEL EMPLEADOR - CONTRATANTE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43CD015-6AED-B6D2-2394-1E1DF0052D4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8" y="5797694"/>
            <a:ext cx="2524539" cy="106030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877627" y="1507054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dirty="0">
                <a:solidFill>
                  <a:schemeClr val="tx1"/>
                </a:solidFill>
                <a:latin typeface="+mj-lt"/>
              </a:rPr>
              <a:t>Procurar el cuidado integral de la salud de los trabajadores y de los ambientes de trabajo</a:t>
            </a:r>
          </a:p>
          <a:p>
            <a:endParaRPr lang="es-CO" dirty="0">
              <a:solidFill>
                <a:schemeClr val="tx1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_tradnl" dirty="0">
                <a:solidFill>
                  <a:schemeClr val="tx1"/>
                </a:solidFill>
                <a:latin typeface="+mj-lt"/>
              </a:rPr>
              <a:t>Programar, ejecutar y controlar el cumplimiento y financiar el SG-SST</a:t>
            </a:r>
          </a:p>
          <a:p>
            <a:endParaRPr lang="es-CO" dirty="0">
              <a:solidFill>
                <a:schemeClr val="tx1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_tradnl" dirty="0">
                <a:solidFill>
                  <a:schemeClr val="tx1"/>
                </a:solidFill>
                <a:latin typeface="+mj-lt"/>
              </a:rPr>
              <a:t>Notificar todo ATEL a la ARL</a:t>
            </a:r>
          </a:p>
          <a:p>
            <a:endParaRPr lang="es-ES_tradnl" dirty="0">
              <a:solidFill>
                <a:schemeClr val="tx1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_tradnl" dirty="0">
                <a:solidFill>
                  <a:schemeClr val="tx1"/>
                </a:solidFill>
                <a:latin typeface="+mj-lt"/>
              </a:rPr>
              <a:t>Conformar el Comité Paritario de SST (COPASST) y Comité de Convivencia Laboral</a:t>
            </a:r>
          </a:p>
          <a:p>
            <a:endParaRPr lang="es-ES_tradnl" dirty="0">
              <a:solidFill>
                <a:schemeClr val="tx1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_tradnl" dirty="0">
                <a:solidFill>
                  <a:schemeClr val="tx1"/>
                </a:solidFill>
                <a:latin typeface="+mj-lt"/>
              </a:rPr>
              <a:t>Pagar la totalidad de las cotizaciones</a:t>
            </a:r>
            <a:endParaRPr lang="es-CO" dirty="0"/>
          </a:p>
        </p:txBody>
      </p:sp>
      <p:graphicFrame>
        <p:nvGraphicFramePr>
          <p:cNvPr id="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5213681"/>
              </p:ext>
            </p:extLst>
          </p:nvPr>
        </p:nvGraphicFramePr>
        <p:xfrm>
          <a:off x="7289151" y="1410047"/>
          <a:ext cx="3581031" cy="35595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Foto de Photo Editor" r:id="rId4" imgW="12733333" imgH="10066667" progId="MSPhotoEd.3">
                  <p:embed/>
                </p:oleObj>
              </mc:Choice>
              <mc:Fallback>
                <p:oleObj name="Foto de Photo Editor" r:id="rId4" imgW="12733333" imgH="10066667" progId="MSPhotoEd.3">
                  <p:embed/>
                  <p:pic>
                    <p:nvPicPr>
                      <p:cNvPr id="4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9151" y="1410047"/>
                        <a:ext cx="3581031" cy="35595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343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141AC03-5125-DB2C-D1AD-AF968F8A03BB}"/>
              </a:ext>
            </a:extLst>
          </p:cNvPr>
          <p:cNvSpPr txBox="1"/>
          <p:nvPr/>
        </p:nvSpPr>
        <p:spPr>
          <a:xfrm>
            <a:off x="221673" y="247105"/>
            <a:ext cx="1186872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s-CO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2800" b="1" i="0" u="none" strike="noStrike" kern="0" cap="none" spc="0" normalizeH="0" baseline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</a:defRPr>
            </a:lvl1pPr>
          </a:lstStyle>
          <a:p>
            <a:pPr algn="ctr">
              <a:defRPr/>
            </a:pPr>
            <a:r>
              <a:rPr lang="es-CO" dirty="0"/>
              <a:t>DEBERES DEL TRABAJADOR - CONTRATISTA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43CD015-6AED-B6D2-2394-1E1DF0052D4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8" y="5797694"/>
            <a:ext cx="2524539" cy="106030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093364" y="1088651"/>
            <a:ext cx="539132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Tx/>
              <a:buSzPct val="100000"/>
              <a:buFont typeface="Wingdings" panose="05000000000000000000" pitchFamily="2" charset="2"/>
              <a:buChar char="ü"/>
              <a:defRPr/>
            </a:pPr>
            <a:r>
              <a:rPr lang="es-ES_tradnl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Procurar el cuidado integral de su salud.</a:t>
            </a:r>
          </a:p>
          <a:p>
            <a:pPr marL="285750" indent="-285750" algn="just">
              <a:buClrTx/>
              <a:buSzPct val="100000"/>
              <a:buFont typeface="Wingdings" panose="05000000000000000000" pitchFamily="2" charset="2"/>
              <a:buChar char="ü"/>
              <a:defRPr/>
            </a:pPr>
            <a:endParaRPr lang="es-ES_tradnl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 algn="just">
              <a:buClrTx/>
              <a:buSzPct val="100000"/>
              <a:buFont typeface="Wingdings" panose="05000000000000000000" pitchFamily="2" charset="2"/>
              <a:buChar char="ü"/>
              <a:defRPr/>
            </a:pPr>
            <a:r>
              <a:rPr lang="es-ES_tradnl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Suministrar información clara, veraz y completa sobre su estado de salud.</a:t>
            </a:r>
          </a:p>
          <a:p>
            <a:pPr marL="285750" indent="-285750" algn="just">
              <a:buClrTx/>
              <a:buSzPct val="100000"/>
              <a:buFont typeface="Wingdings" panose="05000000000000000000" pitchFamily="2" charset="2"/>
              <a:buChar char="ü"/>
              <a:defRPr/>
            </a:pPr>
            <a:endParaRPr lang="es-ES_tradnl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 algn="just">
              <a:buClrTx/>
              <a:buSzPct val="100000"/>
              <a:buFont typeface="Wingdings" panose="05000000000000000000" pitchFamily="2" charset="2"/>
              <a:buChar char="ü"/>
              <a:defRPr/>
            </a:pPr>
            <a:r>
              <a:rPr lang="es-ES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Cumplir con las normas y reglamentos e instrucciones del </a:t>
            </a:r>
            <a:r>
              <a:rPr lang="es-ES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SG-SST</a:t>
            </a:r>
          </a:p>
          <a:p>
            <a:pPr algn="just">
              <a:buClrTx/>
              <a:buSzPct val="100000"/>
              <a:defRPr/>
            </a:pPr>
            <a:endParaRPr lang="es-ES" dirty="0" smtClean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_tradnl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Participar en la prevención de los riesgos profesionales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s-CO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Contar con los elementos de protección personal necesarios para ejecutar la actividad contratada, para lo cual asumirá su costo. (Contratistas)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s-CO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Informar de la ocurrencia de incidentes, accidentes y enfermedades laborales.</a:t>
            </a:r>
          </a:p>
          <a:p>
            <a:pPr marL="285750" indent="-285750" algn="just">
              <a:buClrTx/>
              <a:buSzPct val="100000"/>
              <a:buFont typeface="Wingdings" panose="05000000000000000000" pitchFamily="2" charset="2"/>
              <a:buChar char="ü"/>
              <a:defRPr/>
            </a:pPr>
            <a:endParaRPr lang="es-ES_tradnl" b="1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120064"/>
              </p:ext>
            </p:extLst>
          </p:nvPr>
        </p:nvGraphicFramePr>
        <p:xfrm>
          <a:off x="7838244" y="1206097"/>
          <a:ext cx="2564105" cy="4492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Foto de Photo Editor" r:id="rId4" imgW="5249008" imgH="7609524" progId="MSPhotoEd.3">
                  <p:embed/>
                </p:oleObj>
              </mc:Choice>
              <mc:Fallback>
                <p:oleObj name="Foto de Photo Editor" r:id="rId4" imgW="5249008" imgH="7609524" progId="MSPhotoEd.3">
                  <p:embed/>
                  <p:pic>
                    <p:nvPicPr>
                      <p:cNvPr id="1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38244" y="1206097"/>
                        <a:ext cx="2564105" cy="44926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861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141AC03-5125-DB2C-D1AD-AF968F8A03BB}"/>
              </a:ext>
            </a:extLst>
          </p:cNvPr>
          <p:cNvSpPr txBox="1"/>
          <p:nvPr/>
        </p:nvSpPr>
        <p:spPr>
          <a:xfrm>
            <a:off x="221673" y="247105"/>
            <a:ext cx="1186872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s-CO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2800" b="1" i="0" u="none" strike="noStrike" kern="0" cap="none" spc="0" normalizeH="0" baseline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</a:defRPr>
            </a:lvl1pPr>
          </a:lstStyle>
          <a:p>
            <a:pPr algn="ctr">
              <a:defRPr/>
            </a:pPr>
            <a:r>
              <a:rPr lang="es-CO" dirty="0"/>
              <a:t>DERECHOS DEL TRABAJADOR - CONTRATISTA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43CD015-6AED-B6D2-2394-1E1DF0052D4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8" y="5797694"/>
            <a:ext cx="2524539" cy="1060306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512815" y="1308259"/>
            <a:ext cx="475376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ClrTx/>
              <a:buSzPct val="100000"/>
              <a:buFont typeface="Wingdings" panose="05000000000000000000" pitchFamily="2" charset="2"/>
              <a:buChar char="ü"/>
              <a:defRPr/>
            </a:pPr>
            <a:r>
              <a:rPr lang="es-ES_tradnl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Estar afiliados a una ARL.</a:t>
            </a:r>
          </a:p>
          <a:p>
            <a:pPr marL="285750" indent="-285750" algn="just">
              <a:buClrTx/>
              <a:buSzPct val="100000"/>
              <a:buFont typeface="Wingdings" panose="05000000000000000000" pitchFamily="2" charset="2"/>
              <a:buChar char="ü"/>
              <a:defRPr/>
            </a:pPr>
            <a:endParaRPr lang="es-ES_tradnl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 algn="just">
              <a:buClrTx/>
              <a:buSzPct val="100000"/>
              <a:buFont typeface="Wingdings" panose="05000000000000000000" pitchFamily="2" charset="2"/>
              <a:buChar char="ü"/>
              <a:defRPr/>
            </a:pPr>
            <a:r>
              <a:rPr lang="es-ES_tradnl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Gozar de los servicios de la ARL.</a:t>
            </a:r>
          </a:p>
          <a:p>
            <a:pPr marL="285750" indent="-285750" algn="just">
              <a:buClrTx/>
              <a:buSzPct val="100000"/>
              <a:buFont typeface="Wingdings" panose="05000000000000000000" pitchFamily="2" charset="2"/>
              <a:buChar char="ü"/>
              <a:defRPr/>
            </a:pPr>
            <a:endParaRPr lang="es-ES_tradnl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 algn="just">
              <a:buClrTx/>
              <a:buSzPct val="100000"/>
              <a:buFont typeface="Wingdings" panose="05000000000000000000" pitchFamily="2" charset="2"/>
              <a:buChar char="ü"/>
              <a:defRPr/>
            </a:pPr>
            <a:r>
              <a:rPr lang="es-ES_tradnl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Recibir información y capacitación     sobre los riesgos existentes</a:t>
            </a:r>
            <a:r>
              <a:rPr lang="es-ES_tradnl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algn="just">
              <a:buClrTx/>
              <a:buSzPct val="100000"/>
              <a:defRPr/>
            </a:pPr>
            <a:endParaRPr lang="es-ES_tradnl" dirty="0" smtClean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_tradnl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Disponer de medidas de prevención, detección, protección y control.</a:t>
            </a:r>
          </a:p>
          <a:p>
            <a:pPr algn="just"/>
            <a:endParaRPr lang="es-CO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_tradnl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Recibir los servicios de asistencia médica necesarios en caso de ATEL.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s-ES_tradnl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_tradnl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Recibir prestaciones económicas en caso de ATEL</a:t>
            </a:r>
            <a:endParaRPr lang="es-ES_tradnl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4271373"/>
              </p:ext>
            </p:extLst>
          </p:nvPr>
        </p:nvGraphicFramePr>
        <p:xfrm>
          <a:off x="7974224" y="1139943"/>
          <a:ext cx="1819922" cy="42881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Foto de Photo Editor" r:id="rId4" imgW="4323810" imgH="9295238" progId="MSPhotoEd.3">
                  <p:embed/>
                </p:oleObj>
              </mc:Choice>
              <mc:Fallback>
                <p:oleObj name="Foto de Photo Editor" r:id="rId4" imgW="4323810" imgH="9295238" progId="MSPhotoEd.3">
                  <p:embed/>
                  <p:pic>
                    <p:nvPicPr>
                      <p:cNvPr id="11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74224" y="1139943"/>
                        <a:ext cx="1819922" cy="42881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Imagen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42693" y="5040119"/>
            <a:ext cx="1449307" cy="181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66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C5EBC98-50A2-8734-45B8-CA349CB89FA0}"/>
              </a:ext>
            </a:extLst>
          </p:cNvPr>
          <p:cNvSpPr txBox="1"/>
          <p:nvPr/>
        </p:nvSpPr>
        <p:spPr>
          <a:xfrm>
            <a:off x="6211457" y="2461654"/>
            <a:ext cx="4780304" cy="1306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s-CO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2800" b="1" i="0" u="none" strike="noStrike" kern="0" cap="none" spc="0" normalizeH="0" baseline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</a:rPr>
              <a:t>Accidente</a:t>
            </a:r>
            <a:r>
              <a:rPr kumimoji="0" lang="es-CO" sz="2400" b="1" i="0" u="none" strike="noStrike" kern="0" cap="none" spc="0" normalizeH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</a:rPr>
              <a:t> de trabajo 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CO" sz="2400" baseline="0" dirty="0" smtClean="0"/>
              <a:t>enfermedad</a:t>
            </a:r>
            <a:r>
              <a:rPr lang="es-CO" sz="2400" dirty="0" smtClean="0"/>
              <a:t> laboral</a:t>
            </a:r>
            <a:endParaRPr kumimoji="0" lang="es-CO" sz="2400" b="1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B0D3DF71-233C-D637-B812-D64F6B98E376}"/>
              </a:ext>
            </a:extLst>
          </p:cNvPr>
          <p:cNvSpPr/>
          <p:nvPr/>
        </p:nvSpPr>
        <p:spPr>
          <a:xfrm>
            <a:off x="6096000" y="3243898"/>
            <a:ext cx="4625163" cy="45719"/>
          </a:xfrm>
          <a:prstGeom prst="rect">
            <a:avLst/>
          </a:prstGeom>
          <a:solidFill>
            <a:srgbClr val="ADC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13BA83ED-A913-455F-2908-6E65A8608ECB}"/>
              </a:ext>
            </a:extLst>
          </p:cNvPr>
          <p:cNvSpPr/>
          <p:nvPr/>
        </p:nvSpPr>
        <p:spPr>
          <a:xfrm>
            <a:off x="5582807" y="2800350"/>
            <a:ext cx="628650" cy="628650"/>
          </a:xfrm>
          <a:prstGeom prst="ellipse">
            <a:avLst/>
          </a:prstGeom>
          <a:solidFill>
            <a:srgbClr val="AEC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3200" b="1" dirty="0">
                <a:solidFill>
                  <a:prstClr val="white"/>
                </a:solidFill>
                <a:latin typeface="Calibri" panose="020F0502020204030204"/>
              </a:rPr>
              <a:t>3</a:t>
            </a:r>
            <a:endParaRPr kumimoji="0" lang="es-CO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62C82C3-DC87-E96F-66B6-C2B4334F0F8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626" y="5588972"/>
            <a:ext cx="2524539" cy="106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46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03DE42A-1D23-ABB5-D144-DBEEC8F78E51}"/>
              </a:ext>
            </a:extLst>
          </p:cNvPr>
          <p:cNvSpPr txBox="1"/>
          <p:nvPr/>
        </p:nvSpPr>
        <p:spPr>
          <a:xfrm>
            <a:off x="5528112" y="1858136"/>
            <a:ext cx="5978381" cy="835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s-CO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2800" b="1" i="0" u="none" strike="noStrike" kern="0" cap="none" spc="0" normalizeH="0" baseline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</a:defRPr>
            </a:lvl1pPr>
          </a:lstStyle>
          <a:p>
            <a:r>
              <a:rPr lang="es-CO" sz="2400" dirty="0" smtClean="0">
                <a:sym typeface="Arial"/>
              </a:rPr>
              <a:t>Inducción en </a:t>
            </a:r>
          </a:p>
          <a:p>
            <a:r>
              <a:rPr lang="es-CO" sz="2400" dirty="0" smtClean="0">
                <a:sym typeface="Arial"/>
              </a:rPr>
              <a:t>Seguridad y Salud en el Trabajo</a:t>
            </a:r>
            <a:endParaRPr lang="es-CO" sz="2400" dirty="0">
              <a:sym typeface="Arial"/>
            </a:endParaRPr>
          </a:p>
        </p:txBody>
      </p:sp>
      <p:sp>
        <p:nvSpPr>
          <p:cNvPr id="8" name="Google Shape;46;p10">
            <a:extLst>
              <a:ext uri="{FF2B5EF4-FFF2-40B4-BE49-F238E27FC236}">
                <a16:creationId xmlns:a16="http://schemas.microsoft.com/office/drawing/2014/main" id="{F6942876-8F75-0EBD-C266-768CF4381A84}"/>
              </a:ext>
            </a:extLst>
          </p:cNvPr>
          <p:cNvSpPr/>
          <p:nvPr/>
        </p:nvSpPr>
        <p:spPr>
          <a:xfrm flipV="1">
            <a:off x="5618463" y="2703857"/>
            <a:ext cx="5816154" cy="45719"/>
          </a:xfrm>
          <a:prstGeom prst="rect">
            <a:avLst/>
          </a:prstGeom>
          <a:solidFill>
            <a:srgbClr val="ADC4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6A050C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9DC6ED4-FAE7-48AE-CAAF-FA95EAE3436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626" y="5588972"/>
            <a:ext cx="2524539" cy="106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04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141AC03-5125-DB2C-D1AD-AF968F8A03BB}"/>
              </a:ext>
            </a:extLst>
          </p:cNvPr>
          <p:cNvSpPr txBox="1"/>
          <p:nvPr/>
        </p:nvSpPr>
        <p:spPr>
          <a:xfrm>
            <a:off x="221673" y="247105"/>
            <a:ext cx="1186872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s-CO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2800" b="1" i="0" u="none" strike="noStrike" kern="0" cap="none" spc="0" normalizeH="0" baseline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</a:defRPr>
            </a:lvl1pPr>
          </a:lstStyle>
          <a:p>
            <a:pPr algn="ctr">
              <a:defRPr/>
            </a:pPr>
            <a:r>
              <a:rPr lang="es-CO" dirty="0"/>
              <a:t>ACCIDENTE DE TRABAJO - DEFINICIÓN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43CD015-6AED-B6D2-2394-1E1DF0052D4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8" y="5797694"/>
            <a:ext cx="2524539" cy="1060306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251194" y="1674053"/>
            <a:ext cx="4750879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ES_tradnl" altLang="es-CO" sz="1200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Es todo suceso repentino que sobrevenga por causa o con ocasión  del trabajo y que produzca en el trabajador una lesión orgánica, una  perturbación funcional o psiquiátrica, la invalidez o la muerte.</a:t>
            </a:r>
            <a:endParaRPr lang="es-CO" sz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95065" y="2035260"/>
            <a:ext cx="2629857" cy="3165197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6251193" y="2515954"/>
            <a:ext cx="4750879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ES" altLang="es-CO" sz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Aquel que se produce durante la ejecución de órdenes del empleador o durante la ejecución de una labor bajo su autoridad, aún fuera del lugar y horas de trabajo.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6251193" y="3355512"/>
            <a:ext cx="4750879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ES" altLang="es-CO" sz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El que se produzca durante el traslado de los trabajadores desde su residencia a los lugares de trabajo o viceversa, cuando el transporte lo suministre el empleador.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6251193" y="4195070"/>
            <a:ext cx="4750879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ES" altLang="es-CO" sz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El que se produzca por la ejecución de actividades recreativas, deportivas o culturales, cuando se actúe por cuenta o en representación del empleador o de la empresa usuaria cuando se trate de trabajadores de empresas de servicios temporales que se encuentren en misión. 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1401417" y="5393684"/>
            <a:ext cx="98738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altLang="es-CO" sz="1400" b="1" dirty="0" smtClean="0">
                <a:solidFill>
                  <a:srgbClr val="FF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NO es Accidente de trabajo</a:t>
            </a:r>
            <a:r>
              <a:rPr lang="es-ES" altLang="es-CO" sz="1400" dirty="0" smtClean="0">
                <a:solidFill>
                  <a:srgbClr val="FF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….el </a:t>
            </a:r>
            <a:r>
              <a:rPr lang="es-ES" altLang="es-CO" sz="1400" dirty="0">
                <a:solidFill>
                  <a:srgbClr val="FF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sufrido por el trabajador fuera de la empresa, durante los permisos remunerados o sin remuneración.</a:t>
            </a:r>
            <a:endParaRPr lang="es-CO" sz="1400" dirty="0">
              <a:solidFill>
                <a:srgbClr val="FF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8621668" y="5797694"/>
            <a:ext cx="31798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Consulta la </a:t>
            </a:r>
            <a:r>
              <a:rPr lang="es-ES" sz="14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hlinkClick r:id="rId4"/>
              </a:rPr>
              <a:t>Ley 1562 de 2012</a:t>
            </a:r>
            <a:endParaRPr lang="en-US" sz="14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5" name="Imagen 14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7881" y="5672957"/>
            <a:ext cx="613786" cy="81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52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141AC03-5125-DB2C-D1AD-AF968F8A03BB}"/>
              </a:ext>
            </a:extLst>
          </p:cNvPr>
          <p:cNvSpPr txBox="1"/>
          <p:nvPr/>
        </p:nvSpPr>
        <p:spPr>
          <a:xfrm>
            <a:off x="221673" y="247105"/>
            <a:ext cx="1186872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s-CO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2800" b="1" i="0" u="none" strike="noStrike" kern="0" cap="none" spc="0" normalizeH="0" baseline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</a:defRPr>
            </a:lvl1pPr>
          </a:lstStyle>
          <a:p>
            <a:pPr algn="ctr">
              <a:defRPr/>
            </a:pPr>
            <a:r>
              <a:rPr lang="es-CO" dirty="0"/>
              <a:t>ENFERMEDAD LABORAL - DEFINICIÓN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43CD015-6AED-B6D2-2394-1E1DF0052D4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8" y="5797694"/>
            <a:ext cx="2524539" cy="1060306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156036" y="1615330"/>
            <a:ext cx="4750879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ES" altLang="es-CO" sz="1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Es enfermedad laboral la contraída como resultado de la exposición a factores de riesgo inherentes a la actividad laboral o del medio en el que el trabajador se ha visto obligado a trabajar.</a:t>
            </a:r>
          </a:p>
        </p:txBody>
      </p:sp>
      <p:graphicFrame>
        <p:nvGraphicFramePr>
          <p:cNvPr id="1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9662038"/>
              </p:ext>
            </p:extLst>
          </p:nvPr>
        </p:nvGraphicFramePr>
        <p:xfrm>
          <a:off x="1363304" y="1245297"/>
          <a:ext cx="3084032" cy="3798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Foto de Photo Editor" r:id="rId4" imgW="4447619" imgH="4990476" progId="MSPhotoEd.3">
                  <p:embed/>
                </p:oleObj>
              </mc:Choice>
              <mc:Fallback>
                <p:oleObj name="Foto de Photo Editor" r:id="rId4" imgW="4447619" imgH="4990476" progId="MSPhotoEd.3">
                  <p:embed/>
                  <p:pic>
                    <p:nvPicPr>
                      <p:cNvPr id="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3304" y="1245297"/>
                        <a:ext cx="3084032" cy="3798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2499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141AC03-5125-DB2C-D1AD-AF968F8A03BB}"/>
              </a:ext>
            </a:extLst>
          </p:cNvPr>
          <p:cNvSpPr txBox="1"/>
          <p:nvPr/>
        </p:nvSpPr>
        <p:spPr>
          <a:xfrm>
            <a:off x="221673" y="247105"/>
            <a:ext cx="1186872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s-CO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2800" b="1" i="0" u="none" strike="noStrike" kern="0" cap="none" spc="0" normalizeH="0" baseline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</a:defRPr>
            </a:lvl1pPr>
          </a:lstStyle>
          <a:p>
            <a:pPr algn="ctr"/>
            <a:r>
              <a:rPr lang="es-CO" dirty="0"/>
              <a:t>PRESTACIONES ASISTENCIALES ARL</a:t>
            </a:r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43CD015-6AED-B6D2-2394-1E1DF0052D4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8" y="5797694"/>
            <a:ext cx="2524539" cy="106030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789490" y="1070775"/>
            <a:ext cx="413297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Asistencia médica, hospitalaria, quirúrgica, terapéutica y farmacéutica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Exámenes de diagnóstico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Prótesis, </a:t>
            </a:r>
            <a:r>
              <a:rPr lang="es-ES" sz="12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órtesis</a:t>
            </a:r>
            <a:endParaRPr lang="es-ES" sz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Rehabilitación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2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Traslado</a:t>
            </a:r>
          </a:p>
          <a:p>
            <a:pPr algn="just">
              <a:buClr>
                <a:srgbClr val="FF0000"/>
              </a:buClr>
              <a:buSzPct val="150000"/>
            </a:pPr>
            <a:endParaRPr lang="es-ES_tradnl" altLang="es-CO" sz="12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Guía Médica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Línea Efectiva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Red Asistencial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Red de Auditores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Traslado Médico Inmediato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Materiales e Insumos Médicos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Centro de Medicina Laboral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Programa de rehabilitación, reubicación y </a:t>
            </a:r>
            <a:r>
              <a:rPr lang="es-ES" sz="12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adaptación</a:t>
            </a:r>
            <a:endParaRPr lang="es-ES" sz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4273745"/>
              </p:ext>
            </p:extLst>
          </p:nvPr>
        </p:nvGraphicFramePr>
        <p:xfrm>
          <a:off x="3024997" y="1499626"/>
          <a:ext cx="2231283" cy="3820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Foto de Photo Editor" r:id="rId4" imgW="2828571" imgH="4990476" progId="MSPhotoEd.3">
                  <p:embed/>
                </p:oleObj>
              </mc:Choice>
              <mc:Fallback>
                <p:oleObj name="Foto de Photo Editor" r:id="rId4" imgW="2828571" imgH="4990476" progId="MSPhotoEd.3">
                  <p:embed/>
                  <p:pic>
                    <p:nvPicPr>
                      <p:cNvPr id="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4997" y="1499626"/>
                        <a:ext cx="2231283" cy="3820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506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141AC03-5125-DB2C-D1AD-AF968F8A03BB}"/>
              </a:ext>
            </a:extLst>
          </p:cNvPr>
          <p:cNvSpPr txBox="1"/>
          <p:nvPr/>
        </p:nvSpPr>
        <p:spPr>
          <a:xfrm>
            <a:off x="221673" y="247105"/>
            <a:ext cx="1186872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s-CO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2800" b="1" i="0" u="none" strike="noStrike" kern="0" cap="none" spc="0" normalizeH="0" baseline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</a:defRPr>
            </a:lvl1pPr>
          </a:lstStyle>
          <a:p>
            <a:pPr algn="ctr"/>
            <a:r>
              <a:rPr lang="es-CO" dirty="0"/>
              <a:t>PRESTACIONES ECONÓMICAS ARL</a:t>
            </a:r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43CD015-6AED-B6D2-2394-1E1DF0052D4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8" y="5797694"/>
            <a:ext cx="2524539" cy="1060306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820013" y="1514768"/>
            <a:ext cx="2729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dirty="0">
                <a:latin typeface="+mj-lt"/>
              </a:rPr>
              <a:t>1. INCAPACIDAD TEMPORAL</a:t>
            </a:r>
            <a:endParaRPr lang="es-CO" b="1" dirty="0">
              <a:latin typeface="+mj-lt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820013" y="2628543"/>
            <a:ext cx="501081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CO" sz="1800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Es la pérdida de la capacidad laboral que impide trabajar por un tiempo determinado.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es-ES_tradnl" altLang="es-CO" sz="1800" dirty="0">
              <a:solidFill>
                <a:schemeClr val="tx1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spcBef>
                <a:spcPct val="0"/>
              </a:spcBef>
              <a:buClrTx/>
            </a:pPr>
            <a:r>
              <a:rPr lang="es-ES_tradnl" altLang="es-CO" sz="1800" b="1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MONTO DEL SUBSIDIO : 100 % del I.B.C.</a:t>
            </a:r>
          </a:p>
          <a:p>
            <a:pPr algn="just">
              <a:spcBef>
                <a:spcPct val="0"/>
              </a:spcBef>
              <a:buClrTx/>
            </a:pPr>
            <a:endParaRPr lang="es-ES_tradnl" altLang="es-CO" sz="1800" b="1" dirty="0">
              <a:solidFill>
                <a:schemeClr val="tx1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CO" sz="1800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Se calcula desde el día siguiente de ocurrido el accidente de trabajo.</a:t>
            </a:r>
          </a:p>
        </p:txBody>
      </p:sp>
      <p:graphicFrame>
        <p:nvGraphicFramePr>
          <p:cNvPr id="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6338993"/>
              </p:ext>
            </p:extLst>
          </p:nvPr>
        </p:nvGraphicFramePr>
        <p:xfrm>
          <a:off x="7281510" y="1801042"/>
          <a:ext cx="2920283" cy="3470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Foto de Photo Editor" r:id="rId4" imgW="4200000" imgH="4990476" progId="MSPhotoEd.3">
                  <p:embed/>
                </p:oleObj>
              </mc:Choice>
              <mc:Fallback>
                <p:oleObj name="Foto de Photo Editor" r:id="rId4" imgW="4200000" imgH="4990476" progId="MSPhotoEd.3">
                  <p:embed/>
                  <p:pic>
                    <p:nvPicPr>
                      <p:cNvPr id="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1510" y="1801042"/>
                        <a:ext cx="2920283" cy="34708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Conector recto 8"/>
          <p:cNvCxnSpPr/>
          <p:nvPr/>
        </p:nvCxnSpPr>
        <p:spPr>
          <a:xfrm>
            <a:off x="6830823" y="1687748"/>
            <a:ext cx="376437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6855627" y="5370179"/>
            <a:ext cx="376437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>
            <a:off x="6983223" y="1840148"/>
            <a:ext cx="18170" cy="384544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10325390" y="1209327"/>
            <a:ext cx="18170" cy="384544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536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141AC03-5125-DB2C-D1AD-AF968F8A03BB}"/>
              </a:ext>
            </a:extLst>
          </p:cNvPr>
          <p:cNvSpPr txBox="1"/>
          <p:nvPr/>
        </p:nvSpPr>
        <p:spPr>
          <a:xfrm>
            <a:off x="221673" y="247105"/>
            <a:ext cx="1186872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s-CO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2800" b="1" i="0" u="none" strike="noStrike" kern="0" cap="none" spc="0" normalizeH="0" baseline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</a:defRPr>
            </a:lvl1pPr>
          </a:lstStyle>
          <a:p>
            <a:pPr algn="ctr"/>
            <a:r>
              <a:rPr lang="es-CO" dirty="0"/>
              <a:t>PRESTACIONES ECONÓMICAS ARL</a:t>
            </a:r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43CD015-6AED-B6D2-2394-1E1DF0052D4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8" y="5797694"/>
            <a:ext cx="2524539" cy="1060306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820013" y="1514768"/>
            <a:ext cx="3793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dirty="0">
                <a:latin typeface="+mj-lt"/>
              </a:rPr>
              <a:t>2. INCAPACIDAD PERMANENTE PARCIAL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820013" y="2628543"/>
            <a:ext cx="50108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O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Es la disminución parcial pero definitiva de alguna de las facultades para desarrollar el trabajo habitual.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es-ES" altLang="es-CO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O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Incapacidad del 5% al 49%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es-ES" altLang="es-CO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O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MONTO DE LA INDEMNIZACIÓN : MÍNIMO 2 MÁXIMO 24 VECES EL SALARIO BASE DE LIQUIDACIÓN</a:t>
            </a:r>
          </a:p>
        </p:txBody>
      </p:sp>
      <p:cxnSp>
        <p:nvCxnSpPr>
          <p:cNvPr id="9" name="Conector recto 8"/>
          <p:cNvCxnSpPr/>
          <p:nvPr/>
        </p:nvCxnSpPr>
        <p:spPr>
          <a:xfrm>
            <a:off x="6830823" y="1687748"/>
            <a:ext cx="376437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6855627" y="5370179"/>
            <a:ext cx="376437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>
            <a:off x="6983223" y="1840148"/>
            <a:ext cx="18170" cy="384544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10325390" y="1209327"/>
            <a:ext cx="18170" cy="384544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5423355"/>
              </p:ext>
            </p:extLst>
          </p:nvPr>
        </p:nvGraphicFramePr>
        <p:xfrm>
          <a:off x="7153793" y="1806394"/>
          <a:ext cx="3011381" cy="3445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Foto de Photo Editor" r:id="rId4" imgW="4361905" imgH="4990476" progId="MSPhotoEd.3">
                  <p:embed/>
                </p:oleObj>
              </mc:Choice>
              <mc:Fallback>
                <p:oleObj name="Foto de Photo Editor" r:id="rId4" imgW="4361905" imgH="4990476" progId="MSPhotoEd.3">
                  <p:embed/>
                  <p:pic>
                    <p:nvPicPr>
                      <p:cNvPr id="1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53793" y="1806394"/>
                        <a:ext cx="3011381" cy="34451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4091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141AC03-5125-DB2C-D1AD-AF968F8A03BB}"/>
              </a:ext>
            </a:extLst>
          </p:cNvPr>
          <p:cNvSpPr txBox="1"/>
          <p:nvPr/>
        </p:nvSpPr>
        <p:spPr>
          <a:xfrm>
            <a:off x="221673" y="247105"/>
            <a:ext cx="1186872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s-CO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2800" b="1" i="0" u="none" strike="noStrike" kern="0" cap="none" spc="0" normalizeH="0" baseline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</a:defRPr>
            </a:lvl1pPr>
          </a:lstStyle>
          <a:p>
            <a:pPr algn="ctr"/>
            <a:r>
              <a:rPr lang="es-CO" dirty="0"/>
              <a:t>PRESTACIONES ECONÓMICAS ARL</a:t>
            </a:r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43CD015-6AED-B6D2-2394-1E1DF0052D4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8" y="5797694"/>
            <a:ext cx="2524539" cy="1060306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820013" y="1514768"/>
            <a:ext cx="2524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dirty="0">
                <a:latin typeface="+mj-lt"/>
              </a:rPr>
              <a:t>3. PENSIÓN DE INVALIDEZ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692296" y="1957424"/>
            <a:ext cx="501081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CO" dirty="0">
                <a:latin typeface="+mj-lt"/>
              </a:rPr>
              <a:t>Es la pérdida de la capacidad laboral en 50% o más  por causa de origen profesional 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es-ES_tradnl" altLang="es-CO" dirty="0">
              <a:latin typeface="+mj-lt"/>
            </a:endParaRPr>
          </a:p>
          <a:p>
            <a:pPr algn="ctr">
              <a:spcBef>
                <a:spcPct val="0"/>
              </a:spcBef>
              <a:buClrTx/>
            </a:pPr>
            <a:r>
              <a:rPr lang="es-ES_tradnl" altLang="es-CO" b="1" dirty="0">
                <a:latin typeface="+mj-lt"/>
              </a:rPr>
              <a:t>MONTO DE LA PENSIÓN</a:t>
            </a:r>
          </a:p>
          <a:p>
            <a:pPr algn="ctr">
              <a:spcBef>
                <a:spcPct val="0"/>
              </a:spcBef>
              <a:buClrTx/>
            </a:pPr>
            <a:endParaRPr lang="es-ES_tradnl" altLang="es-CO" dirty="0">
              <a:latin typeface="+mj-lt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CO" b="1" dirty="0">
                <a:latin typeface="+mj-lt"/>
              </a:rPr>
              <a:t>INVALIDEZ ENTRE EL 50% Y EL 66% = </a:t>
            </a:r>
            <a:r>
              <a:rPr lang="es-ES_tradnl" b="1" dirty="0">
                <a:latin typeface="+mj-lt"/>
              </a:rPr>
              <a:t>60% DEL IBL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s-ES_tradnl" altLang="es-CO" b="1" dirty="0">
              <a:latin typeface="+mj-lt"/>
            </a:endParaRPr>
          </a:p>
          <a:p>
            <a:pPr>
              <a:spcBef>
                <a:spcPct val="0"/>
              </a:spcBef>
              <a:buClrTx/>
            </a:pPr>
            <a:r>
              <a:rPr lang="es-ES_tradnl" altLang="es-CO" b="1" dirty="0">
                <a:latin typeface="+mj-lt"/>
              </a:rPr>
              <a:t>INVALIDEZ MAYOR AL 66% = </a:t>
            </a:r>
            <a:r>
              <a:rPr lang="es-ES_tradnl" b="1" dirty="0">
                <a:latin typeface="+mj-lt"/>
              </a:rPr>
              <a:t>75% DEL IBL</a:t>
            </a:r>
          </a:p>
          <a:p>
            <a:pPr>
              <a:spcBef>
                <a:spcPct val="0"/>
              </a:spcBef>
              <a:buClrTx/>
            </a:pPr>
            <a:r>
              <a:rPr lang="es-ES_tradnl" altLang="es-CO" b="1" dirty="0">
                <a:latin typeface="+mj-lt"/>
              </a:rPr>
              <a:t> </a:t>
            </a:r>
          </a:p>
          <a:p>
            <a:pPr>
              <a:spcBef>
                <a:spcPct val="0"/>
              </a:spcBef>
              <a:buClrTx/>
            </a:pPr>
            <a:r>
              <a:rPr lang="es-ES_tradnl" altLang="es-CO" b="1" dirty="0">
                <a:latin typeface="+mj-lt"/>
              </a:rPr>
              <a:t>SI REQUIERE DEL AUXILIO DE TERCERAS PERSONAS =  +15 % ADICIONAL</a:t>
            </a:r>
          </a:p>
          <a:p>
            <a:pPr>
              <a:spcBef>
                <a:spcPct val="0"/>
              </a:spcBef>
              <a:buClrTx/>
            </a:pPr>
            <a:endParaRPr lang="es-ES_tradnl" altLang="es-CO" b="1" dirty="0">
              <a:latin typeface="+mj-lt"/>
            </a:endParaRPr>
          </a:p>
          <a:p>
            <a:pPr algn="ctr">
              <a:spcBef>
                <a:spcPct val="0"/>
              </a:spcBef>
              <a:buClrTx/>
            </a:pPr>
            <a:r>
              <a:rPr lang="es-ES_tradnl" altLang="es-CO" b="1" dirty="0">
                <a:latin typeface="+mj-lt"/>
              </a:rPr>
              <a:t>LIMITE DE PENSIÓN 90 % DEL IBL</a:t>
            </a:r>
            <a:endParaRPr lang="es-ES_tradnl" altLang="es-CO" b="1" dirty="0">
              <a:latin typeface="+mj-lt"/>
            </a:endParaRPr>
          </a:p>
        </p:txBody>
      </p:sp>
      <p:cxnSp>
        <p:nvCxnSpPr>
          <p:cNvPr id="9" name="Conector recto 8"/>
          <p:cNvCxnSpPr/>
          <p:nvPr/>
        </p:nvCxnSpPr>
        <p:spPr>
          <a:xfrm>
            <a:off x="6830823" y="1687748"/>
            <a:ext cx="376437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6855627" y="5370179"/>
            <a:ext cx="376437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>
            <a:off x="6983223" y="1840148"/>
            <a:ext cx="18170" cy="384544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10325390" y="1209327"/>
            <a:ext cx="18170" cy="384544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4105393"/>
              </p:ext>
            </p:extLst>
          </p:nvPr>
        </p:nvGraphicFramePr>
        <p:xfrm>
          <a:off x="7474307" y="1784211"/>
          <a:ext cx="2218994" cy="34895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" name="Foto de Photo Editor" r:id="rId4" imgW="2781688" imgH="4990476" progId="MSPhotoEd.3">
                  <p:embed/>
                </p:oleObj>
              </mc:Choice>
              <mc:Fallback>
                <p:oleObj name="Foto de Photo Editor" r:id="rId4" imgW="2781688" imgH="4990476" progId="MSPhotoEd.3">
                  <p:embed/>
                  <p:pic>
                    <p:nvPicPr>
                      <p:cNvPr id="14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4307" y="1784211"/>
                        <a:ext cx="2218994" cy="34895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9990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141AC03-5125-DB2C-D1AD-AF968F8A03BB}"/>
              </a:ext>
            </a:extLst>
          </p:cNvPr>
          <p:cNvSpPr txBox="1"/>
          <p:nvPr/>
        </p:nvSpPr>
        <p:spPr>
          <a:xfrm>
            <a:off x="221673" y="247105"/>
            <a:ext cx="1186872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s-CO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2800" b="1" i="0" u="none" strike="noStrike" kern="0" cap="none" spc="0" normalizeH="0" baseline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</a:defRPr>
            </a:lvl1pPr>
          </a:lstStyle>
          <a:p>
            <a:pPr algn="ctr"/>
            <a:r>
              <a:rPr lang="es-CO" dirty="0"/>
              <a:t>PRESTACIONES ECONÓMICAS ARL</a:t>
            </a:r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43CD015-6AED-B6D2-2394-1E1DF0052D4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8" y="5797694"/>
            <a:ext cx="2524539" cy="1060306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820013" y="1514768"/>
            <a:ext cx="3119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dirty="0">
                <a:latin typeface="+mj-lt"/>
              </a:rPr>
              <a:t>4. PENSIÓN DE SOBREVIVIENTES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707095" y="2132737"/>
            <a:ext cx="501081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O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Es aquella que se reconoce a los beneficiarios de Ley por el fallecimiento del afiliado o pensionado por riesgos profesionales 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es-ES" altLang="es-CO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es-ES" altLang="es-CO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O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MONTO DE LA PENSIÓN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s-ES" altLang="es-CO" b="1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O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MUERTE DEL AFILIADO = 75% DEL IBL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s-ES" altLang="es-CO" b="1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O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MUERTE DEL PENSIONADO = 100% DE LA PENSIÓN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s-ES" altLang="es-CO" b="1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O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SI RECIBÍA AUXILIO =  -15 % </a:t>
            </a:r>
          </a:p>
        </p:txBody>
      </p:sp>
      <p:cxnSp>
        <p:nvCxnSpPr>
          <p:cNvPr id="9" name="Conector recto 8"/>
          <p:cNvCxnSpPr/>
          <p:nvPr/>
        </p:nvCxnSpPr>
        <p:spPr>
          <a:xfrm>
            <a:off x="6830823" y="1687748"/>
            <a:ext cx="376437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6855627" y="5370179"/>
            <a:ext cx="376437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>
            <a:off x="6983223" y="1840148"/>
            <a:ext cx="18170" cy="384544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10325390" y="1209327"/>
            <a:ext cx="18170" cy="384544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3288027"/>
              </p:ext>
            </p:extLst>
          </p:nvPr>
        </p:nvGraphicFramePr>
        <p:xfrm>
          <a:off x="7225116" y="1725412"/>
          <a:ext cx="2975788" cy="3463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" name="Foto de Photo Editor" r:id="rId4" imgW="6001588" imgH="6238095" progId="MSPhotoEd.3">
                  <p:embed/>
                </p:oleObj>
              </mc:Choice>
              <mc:Fallback>
                <p:oleObj name="Foto de Photo Editor" r:id="rId4" imgW="6001588" imgH="6238095" progId="MSPhotoEd.3">
                  <p:embed/>
                  <p:pic>
                    <p:nvPicPr>
                      <p:cNvPr id="1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5116" y="1725412"/>
                        <a:ext cx="2975788" cy="34638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7604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141AC03-5125-DB2C-D1AD-AF968F8A03BB}"/>
              </a:ext>
            </a:extLst>
          </p:cNvPr>
          <p:cNvSpPr txBox="1"/>
          <p:nvPr/>
        </p:nvSpPr>
        <p:spPr>
          <a:xfrm>
            <a:off x="221673" y="247105"/>
            <a:ext cx="1186872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s-CO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2800" b="1" i="0" u="none" strike="noStrike" kern="0" cap="none" spc="0" normalizeH="0" baseline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</a:defRPr>
            </a:lvl1pPr>
          </a:lstStyle>
          <a:p>
            <a:pPr algn="ctr"/>
            <a:r>
              <a:rPr lang="es-CO" dirty="0"/>
              <a:t>PRESTACIONES ECONÓMICAS ARL</a:t>
            </a:r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43CD015-6AED-B6D2-2394-1E1DF0052D4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8" y="5797694"/>
            <a:ext cx="2524539" cy="1060306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820013" y="1514768"/>
            <a:ext cx="2271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dirty="0">
                <a:latin typeface="+mj-lt"/>
              </a:rPr>
              <a:t>5. AUXILIO FUNERARIO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707095" y="2132737"/>
            <a:ext cx="501081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O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Es el pago en dinero que se le otorga a la persona que compruebe haber sufragado los gastos de entierro de un afiliado o pensionado por riesgos profesionales.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es-ES" altLang="es-CO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O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MONTO DEL AUXILIO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s-ES" altLang="es-CO" b="1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O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ÚLTIMO SALARIO BASE DE COTIZACIÓN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O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 ÚLTIMA MESADA PENSIONAL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O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O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MÍNIMO 5 MÁXIMO 10 SMMLV </a:t>
            </a:r>
          </a:p>
        </p:txBody>
      </p:sp>
      <p:cxnSp>
        <p:nvCxnSpPr>
          <p:cNvPr id="9" name="Conector recto 8"/>
          <p:cNvCxnSpPr/>
          <p:nvPr/>
        </p:nvCxnSpPr>
        <p:spPr>
          <a:xfrm>
            <a:off x="6830823" y="1687748"/>
            <a:ext cx="376437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6855627" y="5370179"/>
            <a:ext cx="376437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>
            <a:off x="6983223" y="1840148"/>
            <a:ext cx="18170" cy="384544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10325390" y="1209327"/>
            <a:ext cx="18170" cy="384544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Resultado de imagen para AUXILIO FUNERAR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046" y="1840148"/>
            <a:ext cx="3061927" cy="321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47598" y="5054377"/>
            <a:ext cx="1449307" cy="181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7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C5EBC98-50A2-8734-45B8-CA349CB89FA0}"/>
              </a:ext>
            </a:extLst>
          </p:cNvPr>
          <p:cNvSpPr txBox="1"/>
          <p:nvPr/>
        </p:nvSpPr>
        <p:spPr>
          <a:xfrm>
            <a:off x="6211457" y="2461654"/>
            <a:ext cx="4780304" cy="1306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s-CO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2800" b="1" i="0" u="none" strike="noStrike" kern="0" cap="none" spc="0" normalizeH="0" baseline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</a:defRPr>
            </a:lvl1pPr>
          </a:lstStyle>
          <a:p>
            <a:r>
              <a:rPr lang="es-CO" sz="2400" dirty="0" smtClean="0"/>
              <a:t>Procedimiento en caso de accidente de trabajo</a:t>
            </a:r>
            <a:endParaRPr lang="es-CO" sz="2400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B0D3DF71-233C-D637-B812-D64F6B98E376}"/>
              </a:ext>
            </a:extLst>
          </p:cNvPr>
          <p:cNvSpPr/>
          <p:nvPr/>
        </p:nvSpPr>
        <p:spPr>
          <a:xfrm>
            <a:off x="6096000" y="3243898"/>
            <a:ext cx="4625163" cy="45719"/>
          </a:xfrm>
          <a:prstGeom prst="rect">
            <a:avLst/>
          </a:prstGeom>
          <a:solidFill>
            <a:srgbClr val="ADC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13BA83ED-A913-455F-2908-6E65A8608ECB}"/>
              </a:ext>
            </a:extLst>
          </p:cNvPr>
          <p:cNvSpPr/>
          <p:nvPr/>
        </p:nvSpPr>
        <p:spPr>
          <a:xfrm>
            <a:off x="5582807" y="2800350"/>
            <a:ext cx="628650" cy="628650"/>
          </a:xfrm>
          <a:prstGeom prst="ellipse">
            <a:avLst/>
          </a:prstGeom>
          <a:solidFill>
            <a:srgbClr val="AEC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b="1" dirty="0"/>
              <a:t>4</a:t>
            </a:r>
            <a:endParaRPr lang="es-CO" sz="32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62C82C3-DC87-E96F-66B6-C2B4334F0F8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626" y="5588972"/>
            <a:ext cx="2524539" cy="106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19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141AC03-5125-DB2C-D1AD-AF968F8A03BB}"/>
              </a:ext>
            </a:extLst>
          </p:cNvPr>
          <p:cNvSpPr txBox="1"/>
          <p:nvPr/>
        </p:nvSpPr>
        <p:spPr>
          <a:xfrm>
            <a:off x="221673" y="247105"/>
            <a:ext cx="1186872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s-CO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2800" b="1" i="0" u="none" strike="noStrike" kern="0" cap="none" spc="0" normalizeH="0" baseline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</a:defRPr>
            </a:lvl1pPr>
          </a:lstStyle>
          <a:p>
            <a:pPr algn="ctr"/>
            <a:r>
              <a:rPr lang="es-CO" dirty="0"/>
              <a:t>PROCEDIMIENTO EN CASO DE ACCIDENTE DE TRABAJO</a:t>
            </a:r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43CD015-6AED-B6D2-2394-1E1DF0052D4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8" y="5797694"/>
            <a:ext cx="2524539" cy="106030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093364" y="1298376"/>
            <a:ext cx="53913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Tx/>
              <a:buSzPct val="100000"/>
              <a:buFont typeface="Wingdings" panose="05000000000000000000" pitchFamily="2" charset="2"/>
              <a:buChar char="ü"/>
              <a:defRPr/>
            </a:pPr>
            <a:r>
              <a:rPr lang="es-ES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Lo más importante es proteger la vida, brinde los primeros auxilios adecuados al trabajador accidentado para lo cual </a:t>
            </a:r>
            <a:endParaRPr lang="es-ES" dirty="0" smtClean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093364" y="2565199"/>
            <a:ext cx="6096000" cy="20313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just">
              <a:buClrTx/>
              <a:buSzPct val="100000"/>
              <a:defRPr/>
            </a:pPr>
            <a:r>
              <a:rPr lang="es-ES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1. debe </a:t>
            </a:r>
            <a:r>
              <a:rPr lang="es-ES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dirigirse o comunicarse con el consultorio médico institucional a la extensión 2401 para recibir los primeros auxilios o con la línea de atención gratuita ARL POSITIVA 018000 111 170, o desde el celular al #533 o en Bogotá al 3307000 donde se le suministrará la información necesaria para direccionar al trabajador o contratista accidentado a la IPS más cercana, de acuerdo al lugar de la ocurrencia del accidente.</a:t>
            </a:r>
            <a:endParaRPr lang="es-ES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6861" y="1298376"/>
            <a:ext cx="2320387" cy="4186785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6" name="Rectángulo 5"/>
          <p:cNvSpPr/>
          <p:nvPr/>
        </p:nvSpPr>
        <p:spPr>
          <a:xfrm>
            <a:off x="1017864" y="474168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b="1" dirty="0">
                <a:latin typeface="+mj-lt"/>
              </a:rPr>
              <a:t>NOTA: En caso de ser contratista llamar a la línea gratuita de la ARL en la cual se encuentra afiliado</a:t>
            </a: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283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5;p10">
            <a:extLst>
              <a:ext uri="{FF2B5EF4-FFF2-40B4-BE49-F238E27FC236}">
                <a16:creationId xmlns:a16="http://schemas.microsoft.com/office/drawing/2014/main" id="{11D0BBF8-27FE-C77E-708A-5EF88F74ADD2}"/>
              </a:ext>
            </a:extLst>
          </p:cNvPr>
          <p:cNvSpPr txBox="1"/>
          <p:nvPr/>
        </p:nvSpPr>
        <p:spPr>
          <a:xfrm>
            <a:off x="5793954" y="2326815"/>
            <a:ext cx="5696082" cy="945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O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Grupo de Seguridad y Salud</a:t>
            </a:r>
            <a:r>
              <a:rPr kumimoji="0" lang="es-CO" sz="2800" b="1" i="0" u="none" strike="noStrike" kern="0" cap="none" spc="0" normalizeH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en el Trabajo</a:t>
            </a:r>
            <a:endParaRPr kumimoji="0" lang="es-CO" sz="2800" b="1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46;p10">
            <a:extLst>
              <a:ext uri="{FF2B5EF4-FFF2-40B4-BE49-F238E27FC236}">
                <a16:creationId xmlns:a16="http://schemas.microsoft.com/office/drawing/2014/main" id="{D5DD5A2F-6459-74F6-C5A6-C42FCB130DE0}"/>
              </a:ext>
            </a:extLst>
          </p:cNvPr>
          <p:cNvSpPr/>
          <p:nvPr/>
        </p:nvSpPr>
        <p:spPr>
          <a:xfrm flipV="1">
            <a:off x="5886318" y="3321202"/>
            <a:ext cx="5816154" cy="45719"/>
          </a:xfrm>
          <a:prstGeom prst="rect">
            <a:avLst/>
          </a:prstGeom>
          <a:solidFill>
            <a:srgbClr val="ADC4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6A050C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D07349C-79BD-D9BF-E6D0-AEDD011054D5}"/>
              </a:ext>
            </a:extLst>
          </p:cNvPr>
          <p:cNvSpPr txBox="1"/>
          <p:nvPr/>
        </p:nvSpPr>
        <p:spPr>
          <a:xfrm>
            <a:off x="5812426" y="3415412"/>
            <a:ext cx="52610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2000">
                <a:solidFill>
                  <a:srgbClr val="002A13"/>
                </a:solidFill>
              </a:defRPr>
            </a:lvl1pPr>
          </a:lstStyle>
          <a:p>
            <a:pPr algn="l"/>
            <a:r>
              <a:rPr lang="es-CO" sz="18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s-CO" sz="18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O" sz="18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Edwin Gamboa Saavedra</a:t>
            </a:r>
            <a:endParaRPr lang="es-CO" sz="18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s-CO" sz="18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Coordinador de Seguridad y Salud en el Trabajo</a:t>
            </a:r>
          </a:p>
          <a:p>
            <a:pPr algn="l"/>
            <a:endParaRPr lang="es-CO" sz="18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s-CO" sz="1800" dirty="0" smtClean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12873AE-49AD-6F1D-CDAD-8EE1D4D735A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626" y="5588972"/>
            <a:ext cx="2524539" cy="106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7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141AC03-5125-DB2C-D1AD-AF968F8A03BB}"/>
              </a:ext>
            </a:extLst>
          </p:cNvPr>
          <p:cNvSpPr txBox="1"/>
          <p:nvPr/>
        </p:nvSpPr>
        <p:spPr>
          <a:xfrm>
            <a:off x="221673" y="247105"/>
            <a:ext cx="1186872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s-CO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2800" b="1" i="0" u="none" strike="noStrike" kern="0" cap="none" spc="0" normalizeH="0" baseline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</a:defRPr>
            </a:lvl1pPr>
          </a:lstStyle>
          <a:p>
            <a:pPr algn="ctr"/>
            <a:r>
              <a:rPr lang="es-CO" dirty="0"/>
              <a:t>PROCEDIMIENTO EN CASO DE ACCIDENTE DE TRABAJO</a:t>
            </a:r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43CD015-6AED-B6D2-2394-1E1DF0052D4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8" y="5797694"/>
            <a:ext cx="2524539" cy="1060306"/>
          </a:xfrm>
          <a:prstGeom prst="rect">
            <a:avLst/>
          </a:prstGeom>
        </p:spPr>
      </p:pic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305535"/>
              </p:ext>
            </p:extLst>
          </p:nvPr>
        </p:nvGraphicFramePr>
        <p:xfrm>
          <a:off x="4354238" y="3079892"/>
          <a:ext cx="4248239" cy="2665731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16240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4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51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latin typeface="+mj-lt"/>
                        </a:rPr>
                        <a:t>ARL</a:t>
                      </a:r>
                      <a:endParaRPr lang="es-CO" sz="1600" dirty="0">
                        <a:latin typeface="+mj-lt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latin typeface="+mj-lt"/>
                        </a:rPr>
                        <a:t>LÍNEA GRATUITA</a:t>
                      </a:r>
                      <a:endParaRPr lang="es-CO" sz="1600" dirty="0">
                        <a:latin typeface="+mj-lt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07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j-lt"/>
                          <a:ea typeface="+mn-ea"/>
                        </a:rPr>
                        <a:t>BOLÍVAR</a:t>
                      </a:r>
                      <a:endParaRPr lang="es-CO" sz="1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600" b="0" dirty="0">
                          <a:latin typeface="+mj-lt"/>
                        </a:rPr>
                        <a:t>018000 123 322</a:t>
                      </a:r>
                      <a:endParaRPr lang="es-CO" sz="1600" b="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4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j-lt"/>
                        </a:rPr>
                        <a:t>SURA</a:t>
                      </a:r>
                      <a:endParaRPr lang="es-CO" sz="1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j-lt"/>
                        </a:rPr>
                        <a:t>018000 511414 </a:t>
                      </a:r>
                      <a:endParaRPr lang="es-CO" sz="1600" dirty="0">
                        <a:effectLst/>
                        <a:latin typeface="+mj-lt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j-lt"/>
                        </a:rPr>
                        <a:t>018000 941414</a:t>
                      </a:r>
                      <a:endParaRPr lang="es-CO" sz="1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07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j-lt"/>
                        </a:rPr>
                        <a:t>COLMENA</a:t>
                      </a:r>
                      <a:endParaRPr lang="es-CO" sz="1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+mj-lt"/>
                        </a:rPr>
                        <a:t>018000 919667</a:t>
                      </a:r>
                      <a:endParaRPr lang="es-CO" sz="1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07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+mj-lt"/>
                        </a:rPr>
                        <a:t>COLPATRIA</a:t>
                      </a:r>
                      <a:endParaRPr lang="es-CO" sz="1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j-lt"/>
                        </a:rPr>
                        <a:t>018000 512620</a:t>
                      </a:r>
                      <a:endParaRPr lang="es-CO" sz="1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07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j-lt"/>
                        </a:rPr>
                        <a:t>EQUIDAD</a:t>
                      </a:r>
                      <a:endParaRPr lang="es-CO" sz="1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j-lt"/>
                        </a:rPr>
                        <a:t>018000 919538</a:t>
                      </a:r>
                      <a:endParaRPr lang="es-CO" sz="1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884" y="1714500"/>
            <a:ext cx="2728695" cy="1041959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98382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141AC03-5125-DB2C-D1AD-AF968F8A03BB}"/>
              </a:ext>
            </a:extLst>
          </p:cNvPr>
          <p:cNvSpPr txBox="1"/>
          <p:nvPr/>
        </p:nvSpPr>
        <p:spPr>
          <a:xfrm>
            <a:off x="221673" y="247105"/>
            <a:ext cx="1186872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s-CO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2800" b="1" i="0" u="none" strike="noStrike" kern="0" cap="none" spc="0" normalizeH="0" baseline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</a:defRPr>
            </a:lvl1pPr>
          </a:lstStyle>
          <a:p>
            <a:pPr algn="ctr"/>
            <a:r>
              <a:rPr lang="es-CO" dirty="0"/>
              <a:t>PROCEDIMIENTO EN CASO DE ACCIDENTE DE TRABAJO</a:t>
            </a:r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43CD015-6AED-B6D2-2394-1E1DF0052D4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8" y="5797694"/>
            <a:ext cx="2524539" cy="106030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6861" y="1298376"/>
            <a:ext cx="2320387" cy="4186785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6" name="Rectángulo 5"/>
          <p:cNvSpPr/>
          <p:nvPr/>
        </p:nvSpPr>
        <p:spPr>
          <a:xfrm>
            <a:off x="1216859" y="2292116"/>
            <a:ext cx="6096000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marL="271463" indent="-271463" algn="just"/>
            <a:r>
              <a:rPr lang="es-ES" sz="1600" dirty="0" smtClean="0">
                <a:latin typeface="+mj-lt"/>
              </a:rPr>
              <a:t>3</a:t>
            </a:r>
            <a:r>
              <a:rPr lang="es-ES" sz="1600" dirty="0">
                <a:latin typeface="+mj-lt"/>
              </a:rPr>
              <a:t>. Comunicarse con el personal de la oficina de seguridad y salud en el trabajo para realizar la respectiva notificación del accidente antes de 48 horas subsiguientes al evento</a:t>
            </a:r>
            <a:r>
              <a:rPr lang="es-ES" sz="1600" dirty="0" smtClean="0">
                <a:latin typeface="+mj-lt"/>
              </a:rPr>
              <a:t>.</a:t>
            </a:r>
            <a:endParaRPr lang="es-ES" sz="1600" dirty="0">
              <a:latin typeface="+mj-lt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216859" y="1489268"/>
            <a:ext cx="6096000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marL="271463" indent="-271463" algn="just"/>
            <a:r>
              <a:rPr lang="es-ES" sz="1600" dirty="0">
                <a:latin typeface="+mj-lt"/>
              </a:rPr>
              <a:t>2. Realizar el traslado del trabajador y/o contratista accidentado a la IPS sugerida</a:t>
            </a:r>
            <a:r>
              <a:rPr lang="es-ES" sz="1600" dirty="0" smtClean="0">
                <a:latin typeface="+mj-lt"/>
              </a:rPr>
              <a:t>.</a:t>
            </a:r>
            <a:endParaRPr lang="es-ES" sz="1600" dirty="0">
              <a:latin typeface="+mj-lt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216859" y="3341186"/>
            <a:ext cx="6096000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marL="271463" indent="-271463" algn="just"/>
            <a:r>
              <a:rPr lang="es-ES" sz="1600" dirty="0" smtClean="0">
                <a:latin typeface="+mj-lt"/>
              </a:rPr>
              <a:t>4</a:t>
            </a:r>
            <a:r>
              <a:rPr lang="es-ES" sz="1600" dirty="0">
                <a:latin typeface="+mj-lt"/>
              </a:rPr>
              <a:t>. La coordinación de seguridad y salud en el trabajo remitirá el respectivo informe a las partes que corresponden y realizará la respectiva investigación del accidente.</a:t>
            </a:r>
            <a:endParaRPr lang="es-ES" sz="1600" dirty="0">
              <a:latin typeface="+mj-lt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216859" y="4886230"/>
            <a:ext cx="69209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Consulta el </a:t>
            </a:r>
            <a:r>
              <a:rPr lang="es-ES" sz="14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hlinkClick r:id="rId4"/>
              </a:rPr>
              <a:t>Procedimiento en caso de Accidentes de trabajo</a:t>
            </a:r>
            <a:endParaRPr lang="en-US" sz="14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Imagen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42693" y="5040119"/>
            <a:ext cx="1449307" cy="1817881"/>
          </a:xfrm>
          <a:prstGeom prst="rect">
            <a:avLst/>
          </a:prstGeom>
        </p:spPr>
      </p:pic>
      <p:pic>
        <p:nvPicPr>
          <p:cNvPr id="12" name="Imagen 11">
            <a:hlinkClick r:id="rId4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0880" y="4886230"/>
            <a:ext cx="613786" cy="81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38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C5EBC98-50A2-8734-45B8-CA349CB89FA0}"/>
              </a:ext>
            </a:extLst>
          </p:cNvPr>
          <p:cNvSpPr txBox="1"/>
          <p:nvPr/>
        </p:nvSpPr>
        <p:spPr>
          <a:xfrm>
            <a:off x="6211457" y="2775979"/>
            <a:ext cx="4780304" cy="1306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s-CO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2800" b="1" i="0" u="none" strike="noStrike" kern="0" cap="none" spc="0" normalizeH="0" baseline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</a:rPr>
              <a:t>Tour de emergencias</a:t>
            </a:r>
            <a:endParaRPr kumimoji="0" lang="es-CO" sz="2400" b="1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B0D3DF71-233C-D637-B812-D64F6B98E376}"/>
              </a:ext>
            </a:extLst>
          </p:cNvPr>
          <p:cNvSpPr/>
          <p:nvPr/>
        </p:nvSpPr>
        <p:spPr>
          <a:xfrm>
            <a:off x="6096000" y="3243898"/>
            <a:ext cx="4625163" cy="45719"/>
          </a:xfrm>
          <a:prstGeom prst="rect">
            <a:avLst/>
          </a:prstGeom>
          <a:solidFill>
            <a:srgbClr val="ADC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13BA83ED-A913-455F-2908-6E65A8608ECB}"/>
              </a:ext>
            </a:extLst>
          </p:cNvPr>
          <p:cNvSpPr/>
          <p:nvPr/>
        </p:nvSpPr>
        <p:spPr>
          <a:xfrm>
            <a:off x="5582807" y="2800350"/>
            <a:ext cx="628650" cy="628650"/>
          </a:xfrm>
          <a:prstGeom prst="ellipse">
            <a:avLst/>
          </a:prstGeom>
          <a:solidFill>
            <a:srgbClr val="AEC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3200" b="1" dirty="0">
                <a:solidFill>
                  <a:prstClr val="white"/>
                </a:solidFill>
                <a:latin typeface="Calibri" panose="020F0502020204030204"/>
              </a:rPr>
              <a:t>5</a:t>
            </a:r>
            <a:endParaRPr kumimoji="0" lang="es-CO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62C82C3-DC87-E96F-66B6-C2B4334F0F8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626" y="5588972"/>
            <a:ext cx="2524539" cy="106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43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141AC03-5125-DB2C-D1AD-AF968F8A03BB}"/>
              </a:ext>
            </a:extLst>
          </p:cNvPr>
          <p:cNvSpPr txBox="1"/>
          <p:nvPr/>
        </p:nvSpPr>
        <p:spPr>
          <a:xfrm>
            <a:off x="221673" y="247105"/>
            <a:ext cx="1186872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s-CO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2800" b="1" i="0" u="none" strike="noStrike" kern="0" cap="none" spc="0" normalizeH="0" baseline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</a:defRPr>
            </a:lvl1pPr>
          </a:lstStyle>
          <a:p>
            <a:pPr algn="ctr"/>
            <a:r>
              <a:rPr lang="es-CO" dirty="0" smtClean="0"/>
              <a:t>TOUR DE EMERGENCIAS UTS</a:t>
            </a:r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43CD015-6AED-B6D2-2394-1E1DF0052D4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8" y="5797694"/>
            <a:ext cx="2524539" cy="106030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460373" y="1038317"/>
            <a:ext cx="53913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SzPct val="100000"/>
              <a:defRPr/>
            </a:pPr>
            <a:r>
              <a:rPr lang="es-ES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Todo lo que debes saber para actuar en una emergencia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279" y="1675641"/>
            <a:ext cx="3745511" cy="374551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851698" y="1881960"/>
            <a:ext cx="1850728" cy="2009336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9001125" y="4356600"/>
            <a:ext cx="2219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+mj-lt"/>
              </a:rPr>
              <a:t>Escanea el código QR o ingresa </a:t>
            </a:r>
            <a:r>
              <a:rPr lang="es-ES" dirty="0" smtClean="0">
                <a:latin typeface="+mj-lt"/>
                <a:hlinkClick r:id="rId5"/>
              </a:rPr>
              <a:t>aquí</a:t>
            </a:r>
            <a:endParaRPr lang="en-US" dirty="0">
              <a:latin typeface="+mj-lt"/>
            </a:endParaRPr>
          </a:p>
        </p:txBody>
      </p:sp>
      <p:pic>
        <p:nvPicPr>
          <p:cNvPr id="14" name="Imagen 13">
            <a:hlinkClick r:id="rId6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8731" y="4649854"/>
            <a:ext cx="613786" cy="818381"/>
          </a:xfrm>
          <a:prstGeom prst="rect">
            <a:avLst/>
          </a:prstGeom>
        </p:spPr>
      </p:pic>
      <p:pic>
        <p:nvPicPr>
          <p:cNvPr id="15" name="Imagen 1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42126" y="5059044"/>
            <a:ext cx="1449307" cy="181788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823" y="3139842"/>
            <a:ext cx="1088361" cy="816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823" y="2093024"/>
            <a:ext cx="1095548" cy="821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760" y="4175970"/>
            <a:ext cx="1095548" cy="821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970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141AC03-5125-DB2C-D1AD-AF968F8A03BB}"/>
              </a:ext>
            </a:extLst>
          </p:cNvPr>
          <p:cNvSpPr txBox="1"/>
          <p:nvPr/>
        </p:nvSpPr>
        <p:spPr>
          <a:xfrm>
            <a:off x="221673" y="247105"/>
            <a:ext cx="1186872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s-CO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2800" b="1" i="0" u="none" strike="noStrike" kern="0" cap="none" spc="0" normalizeH="0" baseline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</a:defRPr>
            </a:lvl1pPr>
          </a:lstStyle>
          <a:p>
            <a:pPr algn="ctr"/>
            <a:r>
              <a:rPr lang="es-CO" dirty="0" smtClean="0"/>
              <a:t>GRUPO DE SST</a:t>
            </a:r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43CD015-6AED-B6D2-2394-1E1DF0052D4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8" y="5797694"/>
            <a:ext cx="2524539" cy="1060306"/>
          </a:xfrm>
          <a:prstGeom prst="rect">
            <a:avLst/>
          </a:prstGeom>
        </p:spPr>
      </p:pic>
      <p:pic>
        <p:nvPicPr>
          <p:cNvPr id="8" name="Imagen 7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l="33020" t="12037" r="34376" b="4074"/>
          <a:stretch/>
        </p:blipFill>
        <p:spPr>
          <a:xfrm>
            <a:off x="5845037" y="1240529"/>
            <a:ext cx="3064608" cy="4435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uadroTexto 8"/>
          <p:cNvSpPr txBox="1"/>
          <p:nvPr/>
        </p:nvSpPr>
        <p:spPr>
          <a:xfrm>
            <a:off x="1322798" y="1949556"/>
            <a:ext cx="37064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latin typeface="+mj-lt"/>
              </a:rPr>
              <a:t>Todo lo que debes conocer de SST lo encuentras </a:t>
            </a:r>
            <a:r>
              <a:rPr lang="es-CO" dirty="0" smtClean="0">
                <a:latin typeface="+mj-lt"/>
              </a:rPr>
              <a:t>en nuestro sitio web</a:t>
            </a:r>
            <a:endParaRPr lang="es-CO" dirty="0">
              <a:latin typeface="+mj-lt"/>
              <a:hlinkClick r:id="rId3"/>
            </a:endParaRPr>
          </a:p>
          <a:p>
            <a:pPr algn="ctr"/>
            <a:endParaRPr lang="es-CO" dirty="0" smtClean="0">
              <a:latin typeface="+mj-lt"/>
            </a:endParaRPr>
          </a:p>
          <a:p>
            <a:pPr algn="ctr"/>
            <a:r>
              <a:rPr lang="es-CO" dirty="0" smtClean="0">
                <a:latin typeface="+mj-lt"/>
              </a:rPr>
              <a:t>¡V</a:t>
            </a:r>
            <a:r>
              <a:rPr lang="es-CO" dirty="0" smtClean="0">
                <a:latin typeface="+mj-lt"/>
              </a:rPr>
              <a:t>isítanos!</a:t>
            </a:r>
            <a:endParaRPr lang="es-CO" dirty="0">
              <a:latin typeface="+mj-lt"/>
            </a:endParaRPr>
          </a:p>
          <a:p>
            <a:pPr algn="ctr"/>
            <a:endParaRPr lang="es-CO" dirty="0">
              <a:latin typeface="+mj-lt"/>
            </a:endParaRPr>
          </a:p>
        </p:txBody>
      </p:sp>
      <p:pic>
        <p:nvPicPr>
          <p:cNvPr id="10" name="Imagen 9">
            <a:hlinkClick r:id="rId3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58826" y="5266697"/>
            <a:ext cx="613786" cy="818381"/>
          </a:xfrm>
          <a:prstGeom prst="rect">
            <a:avLst/>
          </a:prstGeom>
        </p:spPr>
      </p:pic>
      <p:pic>
        <p:nvPicPr>
          <p:cNvPr id="11" name="Imagen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42693" y="5040119"/>
            <a:ext cx="1449307" cy="181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8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091B885-9572-DB9E-3E86-D788A84C4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165" y="1802162"/>
            <a:ext cx="5695595" cy="239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22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11">
            <a:hlinkClick r:id="rId3" action="ppaction://hlinksldjump"/>
            <a:extLst>
              <a:ext uri="{FF2B5EF4-FFF2-40B4-BE49-F238E27FC236}">
                <a16:creationId xmlns:a16="http://schemas.microsoft.com/office/drawing/2014/main" id="{D3D187E5-8252-1594-A006-C1F91C010D74}"/>
              </a:ext>
            </a:extLst>
          </p:cNvPr>
          <p:cNvSpPr/>
          <p:nvPr/>
        </p:nvSpPr>
        <p:spPr>
          <a:xfrm>
            <a:off x="4528528" y="1692583"/>
            <a:ext cx="5077289" cy="439701"/>
          </a:xfrm>
          <a:prstGeom prst="roundRect">
            <a:avLst/>
          </a:prstGeom>
          <a:noFill/>
          <a:ln w="12700">
            <a:solidFill>
              <a:srgbClr val="AEC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tx1">
                  <a:lumMod val="95000"/>
                  <a:lumOff val="5000"/>
                </a:schemeClr>
              </a:buClr>
            </a:pP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General de Seguridad Social en </a:t>
            </a: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Salud</a:t>
            </a:r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lipse 5">
            <a:hlinkClick r:id="rId3" action="ppaction://hlinksldjump"/>
            <a:extLst>
              <a:ext uri="{FF2B5EF4-FFF2-40B4-BE49-F238E27FC236}">
                <a16:creationId xmlns:a16="http://schemas.microsoft.com/office/drawing/2014/main" id="{303BEE4C-B258-117B-8C07-CF395E1633B7}"/>
              </a:ext>
            </a:extLst>
          </p:cNvPr>
          <p:cNvSpPr/>
          <p:nvPr/>
        </p:nvSpPr>
        <p:spPr>
          <a:xfrm>
            <a:off x="3937078" y="1564284"/>
            <a:ext cx="628650" cy="628650"/>
          </a:xfrm>
          <a:prstGeom prst="ellipse">
            <a:avLst/>
          </a:prstGeom>
          <a:solidFill>
            <a:srgbClr val="AEC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b="1" dirty="0"/>
              <a:t>1</a:t>
            </a:r>
          </a:p>
        </p:txBody>
      </p:sp>
      <p:sp>
        <p:nvSpPr>
          <p:cNvPr id="7" name="Rectángulo redondeado 12">
            <a:hlinkClick r:id="rId4" action="ppaction://hlinksldjump"/>
            <a:extLst>
              <a:ext uri="{FF2B5EF4-FFF2-40B4-BE49-F238E27FC236}">
                <a16:creationId xmlns:a16="http://schemas.microsoft.com/office/drawing/2014/main" id="{62B68091-12B7-91DF-BE62-F02C1324477A}"/>
              </a:ext>
            </a:extLst>
          </p:cNvPr>
          <p:cNvSpPr/>
          <p:nvPr/>
        </p:nvSpPr>
        <p:spPr>
          <a:xfrm>
            <a:off x="4505669" y="2483850"/>
            <a:ext cx="5138062" cy="439701"/>
          </a:xfrm>
          <a:prstGeom prst="roundRect">
            <a:avLst/>
          </a:prstGeom>
          <a:noFill/>
          <a:ln w="12700">
            <a:solidFill>
              <a:srgbClr val="AEC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tx1">
                  <a:lumMod val="95000"/>
                  <a:lumOff val="5000"/>
                </a:schemeClr>
              </a:buClr>
            </a:pP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de </a:t>
            </a: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Gestión de Seguridad </a:t>
            </a: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Salud en el Trabajo</a:t>
            </a:r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lipse 7">
            <a:hlinkClick r:id="rId4" action="ppaction://hlinksldjump"/>
            <a:extLst>
              <a:ext uri="{FF2B5EF4-FFF2-40B4-BE49-F238E27FC236}">
                <a16:creationId xmlns:a16="http://schemas.microsoft.com/office/drawing/2014/main" id="{08EEC840-9967-4970-C055-E59D5B1CB0EF}"/>
              </a:ext>
            </a:extLst>
          </p:cNvPr>
          <p:cNvSpPr/>
          <p:nvPr/>
        </p:nvSpPr>
        <p:spPr>
          <a:xfrm>
            <a:off x="3937078" y="2366515"/>
            <a:ext cx="628650" cy="628650"/>
          </a:xfrm>
          <a:prstGeom prst="ellipse">
            <a:avLst/>
          </a:prstGeom>
          <a:solidFill>
            <a:srgbClr val="9C9A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b="1" dirty="0"/>
              <a:t>2</a:t>
            </a:r>
          </a:p>
        </p:txBody>
      </p:sp>
      <p:sp>
        <p:nvSpPr>
          <p:cNvPr id="9" name="Rectángulo redondeado 14">
            <a:hlinkClick r:id="rId5" action="ppaction://hlinksldjump"/>
            <a:extLst>
              <a:ext uri="{FF2B5EF4-FFF2-40B4-BE49-F238E27FC236}">
                <a16:creationId xmlns:a16="http://schemas.microsoft.com/office/drawing/2014/main" id="{6A44945B-4E1F-F69D-319F-06FE940A4AD4}"/>
              </a:ext>
            </a:extLst>
          </p:cNvPr>
          <p:cNvSpPr/>
          <p:nvPr/>
        </p:nvSpPr>
        <p:spPr>
          <a:xfrm>
            <a:off x="4505669" y="3229251"/>
            <a:ext cx="5138062" cy="439701"/>
          </a:xfrm>
          <a:prstGeom prst="roundRect">
            <a:avLst/>
          </a:prstGeom>
          <a:noFill/>
          <a:ln w="12700">
            <a:solidFill>
              <a:srgbClr val="AEC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tx1">
                  <a:lumMod val="95000"/>
                  <a:lumOff val="5000"/>
                </a:schemeClr>
              </a:buClr>
            </a:pP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Accidente de trabajo y enfermedad laboral</a:t>
            </a:r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lipse 9">
            <a:hlinkClick r:id="rId5" action="ppaction://hlinksldjump"/>
            <a:extLst>
              <a:ext uri="{FF2B5EF4-FFF2-40B4-BE49-F238E27FC236}">
                <a16:creationId xmlns:a16="http://schemas.microsoft.com/office/drawing/2014/main" id="{A1516856-2B2F-4CF1-78AC-27BC03E990EA}"/>
              </a:ext>
            </a:extLst>
          </p:cNvPr>
          <p:cNvSpPr/>
          <p:nvPr/>
        </p:nvSpPr>
        <p:spPr>
          <a:xfrm>
            <a:off x="3937078" y="3145886"/>
            <a:ext cx="628650" cy="628650"/>
          </a:xfrm>
          <a:prstGeom prst="ellipse">
            <a:avLst/>
          </a:prstGeom>
          <a:solidFill>
            <a:srgbClr val="AEC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b="1" dirty="0"/>
              <a:t>3</a:t>
            </a:r>
          </a:p>
        </p:txBody>
      </p:sp>
      <p:sp>
        <p:nvSpPr>
          <p:cNvPr id="11" name="Rectángulo redondeado 16">
            <a:hlinkClick r:id="rId6" action="ppaction://hlinksldjump"/>
            <a:extLst>
              <a:ext uri="{FF2B5EF4-FFF2-40B4-BE49-F238E27FC236}">
                <a16:creationId xmlns:a16="http://schemas.microsoft.com/office/drawing/2014/main" id="{A781B195-6D66-BC4A-736B-8BE02CBBC8DE}"/>
              </a:ext>
            </a:extLst>
          </p:cNvPr>
          <p:cNvSpPr/>
          <p:nvPr/>
        </p:nvSpPr>
        <p:spPr>
          <a:xfrm>
            <a:off x="4505669" y="4031161"/>
            <a:ext cx="5138062" cy="439701"/>
          </a:xfrm>
          <a:prstGeom prst="roundRect">
            <a:avLst/>
          </a:prstGeom>
          <a:noFill/>
          <a:ln w="12700">
            <a:solidFill>
              <a:srgbClr val="AEC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tx1">
                  <a:lumMod val="95000"/>
                  <a:lumOff val="5000"/>
                </a:schemeClr>
              </a:buClr>
            </a:pP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Procedimiento en caso de accidente de trabajo</a:t>
            </a:r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lipse 11">
            <a:hlinkClick r:id="rId6" action="ppaction://hlinksldjump"/>
            <a:extLst>
              <a:ext uri="{FF2B5EF4-FFF2-40B4-BE49-F238E27FC236}">
                <a16:creationId xmlns:a16="http://schemas.microsoft.com/office/drawing/2014/main" id="{1223EE77-7564-A168-18E9-88293CBCDA93}"/>
              </a:ext>
            </a:extLst>
          </p:cNvPr>
          <p:cNvSpPr/>
          <p:nvPr/>
        </p:nvSpPr>
        <p:spPr>
          <a:xfrm>
            <a:off x="3937078" y="3936687"/>
            <a:ext cx="628650" cy="628650"/>
          </a:xfrm>
          <a:prstGeom prst="ellipse">
            <a:avLst/>
          </a:prstGeom>
          <a:solidFill>
            <a:srgbClr val="9C9A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b="1" dirty="0"/>
              <a:t>4</a:t>
            </a:r>
          </a:p>
        </p:txBody>
      </p:sp>
      <p:sp>
        <p:nvSpPr>
          <p:cNvPr id="13" name="Rectángulo redondeado 26">
            <a:hlinkClick r:id="rId7" action="ppaction://hlinksldjump"/>
            <a:extLst>
              <a:ext uri="{FF2B5EF4-FFF2-40B4-BE49-F238E27FC236}">
                <a16:creationId xmlns:a16="http://schemas.microsoft.com/office/drawing/2014/main" id="{1A44B786-F804-F8A1-8C4E-18BE0265058D}"/>
              </a:ext>
            </a:extLst>
          </p:cNvPr>
          <p:cNvSpPr/>
          <p:nvPr/>
        </p:nvSpPr>
        <p:spPr>
          <a:xfrm>
            <a:off x="4496779" y="4821962"/>
            <a:ext cx="5138062" cy="439701"/>
          </a:xfrm>
          <a:prstGeom prst="roundRect">
            <a:avLst/>
          </a:prstGeom>
          <a:noFill/>
          <a:ln w="12700">
            <a:solidFill>
              <a:srgbClr val="AEC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tx1">
                  <a:lumMod val="95000"/>
                  <a:lumOff val="5000"/>
                </a:schemeClr>
              </a:buClr>
            </a:pP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Tour de emergencias</a:t>
            </a:r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Elipse 13">
            <a:hlinkClick r:id="rId7" action="ppaction://hlinksldjump"/>
            <a:extLst>
              <a:ext uri="{FF2B5EF4-FFF2-40B4-BE49-F238E27FC236}">
                <a16:creationId xmlns:a16="http://schemas.microsoft.com/office/drawing/2014/main" id="{DDE48B03-200B-CDC9-E0B0-0568C8C699EA}"/>
              </a:ext>
            </a:extLst>
          </p:cNvPr>
          <p:cNvSpPr/>
          <p:nvPr/>
        </p:nvSpPr>
        <p:spPr>
          <a:xfrm>
            <a:off x="3937078" y="4705406"/>
            <a:ext cx="628650" cy="628650"/>
          </a:xfrm>
          <a:prstGeom prst="ellipse">
            <a:avLst/>
          </a:prstGeom>
          <a:solidFill>
            <a:srgbClr val="AEC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b="1" dirty="0"/>
              <a:t>5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689D30C-9C95-DF3D-53E4-BA08C96E2DD8}"/>
              </a:ext>
            </a:extLst>
          </p:cNvPr>
          <p:cNvSpPr txBox="1"/>
          <p:nvPr/>
        </p:nvSpPr>
        <p:spPr>
          <a:xfrm>
            <a:off x="3149600" y="247105"/>
            <a:ext cx="697345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s-CO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2800" b="1" i="0" u="none" strike="noStrike" kern="0" cap="none" spc="0" normalizeH="0" baseline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</a:defRPr>
            </a:lvl1pPr>
          </a:lstStyle>
          <a:p>
            <a:pPr algn="ctr"/>
            <a:r>
              <a:rPr lang="es-CO" dirty="0"/>
              <a:t>Contenido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9FDB66B-3753-CA6A-E876-F0523A8B94B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8" y="5797694"/>
            <a:ext cx="2524539" cy="106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13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C5EBC98-50A2-8734-45B8-CA349CB89FA0}"/>
              </a:ext>
            </a:extLst>
          </p:cNvPr>
          <p:cNvSpPr txBox="1"/>
          <p:nvPr/>
        </p:nvSpPr>
        <p:spPr>
          <a:xfrm>
            <a:off x="6211457" y="2461654"/>
            <a:ext cx="4780304" cy="1306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s-CO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2800" b="1" i="0" u="none" strike="noStrike" kern="0" cap="none" spc="0" normalizeH="0" baseline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</a:defRPr>
            </a:lvl1pPr>
          </a:lstStyle>
          <a:p>
            <a:r>
              <a:rPr lang="es-CO" sz="2400" dirty="0"/>
              <a:t>Sistema General </a:t>
            </a:r>
            <a:r>
              <a:rPr lang="es-CO" sz="2400" dirty="0" smtClean="0"/>
              <a:t>de </a:t>
            </a:r>
          </a:p>
          <a:p>
            <a:r>
              <a:rPr lang="es-CO" sz="2400" dirty="0" smtClean="0"/>
              <a:t>Seguridad </a:t>
            </a:r>
            <a:r>
              <a:rPr lang="es-CO" sz="2400" dirty="0"/>
              <a:t>Social en Salud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B0D3DF71-233C-D637-B812-D64F6B98E376}"/>
              </a:ext>
            </a:extLst>
          </p:cNvPr>
          <p:cNvSpPr/>
          <p:nvPr/>
        </p:nvSpPr>
        <p:spPr>
          <a:xfrm>
            <a:off x="6096000" y="3243898"/>
            <a:ext cx="4625163" cy="45719"/>
          </a:xfrm>
          <a:prstGeom prst="rect">
            <a:avLst/>
          </a:prstGeom>
          <a:solidFill>
            <a:srgbClr val="ADC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13BA83ED-A913-455F-2908-6E65A8608ECB}"/>
              </a:ext>
            </a:extLst>
          </p:cNvPr>
          <p:cNvSpPr/>
          <p:nvPr/>
        </p:nvSpPr>
        <p:spPr>
          <a:xfrm>
            <a:off x="5582807" y="2800350"/>
            <a:ext cx="628650" cy="628650"/>
          </a:xfrm>
          <a:prstGeom prst="ellipse">
            <a:avLst/>
          </a:prstGeom>
          <a:solidFill>
            <a:srgbClr val="AEC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b="1" dirty="0"/>
              <a:t>1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62C82C3-DC87-E96F-66B6-C2B4334F0F8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626" y="5588972"/>
            <a:ext cx="2524539" cy="106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141AC03-5125-DB2C-D1AD-AF968F8A03BB}"/>
              </a:ext>
            </a:extLst>
          </p:cNvPr>
          <p:cNvSpPr txBox="1"/>
          <p:nvPr/>
        </p:nvSpPr>
        <p:spPr>
          <a:xfrm>
            <a:off x="221673" y="247105"/>
            <a:ext cx="1186872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s-CO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2800" b="1" i="0" u="none" strike="noStrike" kern="0" cap="none" spc="0" normalizeH="0" baseline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</a:defRPr>
            </a:lvl1pPr>
          </a:lstStyle>
          <a:p>
            <a:pPr algn="ctr"/>
            <a:r>
              <a:rPr lang="es-CO" dirty="0" smtClean="0"/>
              <a:t>Sistema General de Seguridad Social en Salud </a:t>
            </a:r>
            <a:endParaRPr lang="es-CO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C80CC21-64A7-E0A7-43E3-1148622D590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8" y="5797694"/>
            <a:ext cx="2524539" cy="106030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22162" y="1460500"/>
            <a:ext cx="7091637" cy="3930794"/>
          </a:xfrm>
          <a:prstGeom prst="rect">
            <a:avLst/>
          </a:prstGeom>
        </p:spPr>
      </p:pic>
      <p:pic>
        <p:nvPicPr>
          <p:cNvPr id="8" name="Imagen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42693" y="5040119"/>
            <a:ext cx="1449307" cy="181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30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C5EBC98-50A2-8734-45B8-CA349CB89FA0}"/>
              </a:ext>
            </a:extLst>
          </p:cNvPr>
          <p:cNvSpPr txBox="1"/>
          <p:nvPr/>
        </p:nvSpPr>
        <p:spPr>
          <a:xfrm>
            <a:off x="6211457" y="2475296"/>
            <a:ext cx="5266866" cy="953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s-CO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2800" b="1" i="0" u="none" strike="noStrike" kern="0" cap="none" spc="0" normalizeH="0" baseline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</a:defRPr>
            </a:lvl1pPr>
          </a:lstStyle>
          <a:p>
            <a:pPr>
              <a:buClr>
                <a:schemeClr val="tx1">
                  <a:lumMod val="95000"/>
                  <a:lumOff val="5000"/>
                </a:schemeClr>
              </a:buClr>
            </a:pPr>
            <a:r>
              <a:rPr lang="es-E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de Seguridad </a:t>
            </a:r>
            <a:r>
              <a:rPr lang="es-E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</a:p>
          <a:p>
            <a:pPr>
              <a:buClr>
                <a:schemeClr val="tx1">
                  <a:lumMod val="95000"/>
                  <a:lumOff val="5000"/>
                </a:schemeClr>
              </a:buClr>
            </a:pPr>
            <a:r>
              <a:rPr lang="es-E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Salud </a:t>
            </a:r>
            <a:r>
              <a:rPr lang="es-E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</a:t>
            </a:r>
            <a:r>
              <a:rPr lang="es-E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Trabajo SG-SST</a:t>
            </a:r>
            <a:endParaRPr lang="es-ES" sz="2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B0D3DF71-233C-D637-B812-D64F6B98E376}"/>
              </a:ext>
            </a:extLst>
          </p:cNvPr>
          <p:cNvSpPr/>
          <p:nvPr/>
        </p:nvSpPr>
        <p:spPr>
          <a:xfrm>
            <a:off x="6096000" y="3243898"/>
            <a:ext cx="4625163" cy="45719"/>
          </a:xfrm>
          <a:prstGeom prst="rect">
            <a:avLst/>
          </a:prstGeom>
          <a:solidFill>
            <a:srgbClr val="ADC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13BA83ED-A913-455F-2908-6E65A8608ECB}"/>
              </a:ext>
            </a:extLst>
          </p:cNvPr>
          <p:cNvSpPr/>
          <p:nvPr/>
        </p:nvSpPr>
        <p:spPr>
          <a:xfrm>
            <a:off x="5582807" y="2800350"/>
            <a:ext cx="628650" cy="628650"/>
          </a:xfrm>
          <a:prstGeom prst="ellipse">
            <a:avLst/>
          </a:prstGeom>
          <a:solidFill>
            <a:srgbClr val="AEC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b="1" dirty="0"/>
              <a:t>2</a:t>
            </a:r>
            <a:endParaRPr lang="es-CO" sz="32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62C82C3-DC87-E96F-66B6-C2B4334F0F8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626" y="5588972"/>
            <a:ext cx="2524539" cy="106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141AC03-5125-DB2C-D1AD-AF968F8A03BB}"/>
              </a:ext>
            </a:extLst>
          </p:cNvPr>
          <p:cNvSpPr txBox="1"/>
          <p:nvPr/>
        </p:nvSpPr>
        <p:spPr>
          <a:xfrm>
            <a:off x="221673" y="247105"/>
            <a:ext cx="1186872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s-CO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2800" b="1" i="0" u="none" strike="noStrike" kern="0" cap="none" spc="0" normalizeH="0" baseline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</a:defRPr>
            </a:lvl1pPr>
          </a:lstStyle>
          <a:p>
            <a:pPr algn="ctr"/>
            <a:r>
              <a:rPr lang="es-CO" dirty="0" smtClean="0"/>
              <a:t>POLÍTICA DE SST</a:t>
            </a:r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43CD015-6AED-B6D2-2394-1E1DF0052D4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8" y="5797694"/>
            <a:ext cx="2524539" cy="1060306"/>
          </a:xfrm>
          <a:prstGeom prst="rect">
            <a:avLst/>
          </a:prstGeom>
        </p:spPr>
      </p:pic>
      <p:sp>
        <p:nvSpPr>
          <p:cNvPr id="2" name="Llamada rectangular 1"/>
          <p:cNvSpPr/>
          <p:nvPr/>
        </p:nvSpPr>
        <p:spPr>
          <a:xfrm>
            <a:off x="5405307" y="1334037"/>
            <a:ext cx="6096000" cy="3416320"/>
          </a:xfrm>
          <a:prstGeom prst="wedgeRectCallout">
            <a:avLst>
              <a:gd name="adj1" fmla="val -57026"/>
              <a:gd name="adj2" fmla="val 23948"/>
            </a:avLst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lvl="0"/>
            <a:r>
              <a:rPr lang="es-CO" b="1" dirty="0">
                <a:latin typeface="+mj-lt"/>
              </a:rPr>
              <a:t>Objetivos del SG-SST</a:t>
            </a:r>
          </a:p>
          <a:p>
            <a:pPr lvl="0"/>
            <a:endParaRPr lang="es-CO" dirty="0">
              <a:latin typeface="+mj-l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dirty="0">
                <a:latin typeface="+mj-lt"/>
              </a:rPr>
              <a:t>Identificar </a:t>
            </a:r>
            <a:r>
              <a:rPr lang="es-CO" dirty="0">
                <a:latin typeface="+mj-lt"/>
              </a:rPr>
              <a:t>los peligros, evaluar y valorar los riesgos presentes en sus actividades académicas, administrativas, y otras relacionadas, a fin de establecer los respectivos controles y/o protocolos  de bioseguridad, que permitan prevenir los accidentes y enfermedades laborales. </a:t>
            </a:r>
            <a:endParaRPr lang="en-US" dirty="0">
              <a:latin typeface="+mj-l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dirty="0">
                <a:latin typeface="+mj-lt"/>
              </a:rPr>
              <a:t>Proteger la seguridad y salud de sus trabajadores y contratistas de prestación de servicios, estudiantes, y visitantes en todas sus dependencias y regionales. </a:t>
            </a:r>
            <a:endParaRPr lang="en-US" dirty="0">
              <a:latin typeface="+mj-l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dirty="0">
                <a:latin typeface="+mj-lt"/>
              </a:rPr>
              <a:t>Cumplir la normatividad nacional vigente aplicable en materia de riesgos laborales.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399" y="1334037"/>
            <a:ext cx="3339939" cy="430737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796" y="1208203"/>
            <a:ext cx="3339939" cy="430737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6019093" y="4975514"/>
            <a:ext cx="54822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Consulta la </a:t>
            </a:r>
            <a:r>
              <a:rPr lang="es-ES" sz="14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hlinkClick r:id="rId4"/>
              </a:rPr>
              <a:t>Política de SST</a:t>
            </a:r>
            <a:endParaRPr lang="en-US" sz="14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Imagen 7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5307" y="4904878"/>
            <a:ext cx="613786" cy="81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89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141AC03-5125-DB2C-D1AD-AF968F8A03BB}"/>
              </a:ext>
            </a:extLst>
          </p:cNvPr>
          <p:cNvSpPr txBox="1"/>
          <p:nvPr/>
        </p:nvSpPr>
        <p:spPr>
          <a:xfrm>
            <a:off x="1209817" y="221938"/>
            <a:ext cx="1004645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s-CO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2800" b="1" i="0" u="none" strike="noStrike" kern="0" cap="none" spc="0" normalizeH="0" baseline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</a:defRPr>
            </a:lvl1pPr>
          </a:lstStyle>
          <a:p>
            <a:pPr algn="ctr"/>
            <a:r>
              <a:rPr lang="es-ES" dirty="0"/>
              <a:t>POLÍTICA DE PREVENCIÓN DEL CONSUMO DE ALCOHOL, TABACO Y SUSTANCIAS PSICOACTIVAS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43CD015-6AED-B6D2-2394-1E1DF0052D4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8" y="5797694"/>
            <a:ext cx="2524539" cy="1060306"/>
          </a:xfrm>
          <a:prstGeom prst="rect">
            <a:avLst/>
          </a:prstGeom>
        </p:spPr>
      </p:pic>
      <p:sp>
        <p:nvSpPr>
          <p:cNvPr id="6" name="Marcador de contenido 5"/>
          <p:cNvSpPr txBox="1">
            <a:spLocks/>
          </p:cNvSpPr>
          <p:nvPr/>
        </p:nvSpPr>
        <p:spPr>
          <a:xfrm>
            <a:off x="1623292" y="1486677"/>
            <a:ext cx="9102055" cy="4394907"/>
          </a:xfrm>
          <a:prstGeom prst="roundRect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s-CO" sz="1800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Prohibir</a:t>
            </a:r>
            <a:r>
              <a:rPr lang="es-CO" sz="18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CO" sz="1800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la indebida utilización de medicamentos formulados o el uso, posesión, distribución o venta de drogas controladas, tabaco, bebidas embriagantes, sustancias alucinógenas, psicoactivas, enervantes o que generen dependencia, en funciones de trabajo dentro de las instalaciones o vehículos de la institución o al servicio de ella.</a:t>
            </a:r>
          </a:p>
          <a:p>
            <a:pPr algn="just">
              <a:lnSpc>
                <a:spcPct val="120000"/>
              </a:lnSpc>
            </a:pPr>
            <a:endParaRPr lang="es-CO" sz="1800" dirty="0">
              <a:solidFill>
                <a:schemeClr val="tx1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s-CO" sz="1800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Prohibir el ingreso a la institución bajo los efectos del alcohol, drogas y/o sustancias alucinógenas, psicoactivas, enervantes, o que creen dependencia.</a:t>
            </a:r>
          </a:p>
          <a:p>
            <a:pPr algn="just">
              <a:lnSpc>
                <a:spcPct val="120000"/>
              </a:lnSpc>
            </a:pPr>
            <a:endParaRPr lang="es-CO" sz="1800" dirty="0">
              <a:solidFill>
                <a:schemeClr val="tx1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s-CO" sz="1800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Desarrollar campañas conjuntamente con Bienestar Institucional, seguridad y salud en el trabajo y unidades académicas que permitan divulgar la prevención del consumo de tabaco, alcohol y sustancias psicoactivas, alucinógenas o enervantes entre los trabajadores, contratistas, subcontratistas y estudiantes de la institución</a:t>
            </a:r>
            <a:r>
              <a:rPr lang="es-CO" sz="18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  <p:sp>
        <p:nvSpPr>
          <p:cNvPr id="2" name="Rectángulo 1"/>
          <p:cNvSpPr/>
          <p:nvPr/>
        </p:nvSpPr>
        <p:spPr>
          <a:xfrm>
            <a:off x="3363867" y="6006321"/>
            <a:ext cx="68484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Consulta la </a:t>
            </a:r>
            <a:r>
              <a:rPr lang="es-ES" sz="14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hlinkClick r:id="rId3"/>
              </a:rPr>
              <a:t>Política de Prevención del consumo de alcohol, tabaco y sustancias psicoactivas</a:t>
            </a:r>
            <a:endParaRPr lang="en-US" sz="14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119077" y="1268797"/>
            <a:ext cx="4110484" cy="369332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 algn="ctr"/>
            <a:r>
              <a:rPr lang="es-CO" dirty="0" smtClean="0"/>
              <a:t>Se </a:t>
            </a:r>
            <a:r>
              <a:rPr lang="es-CO" dirty="0"/>
              <a:t>establecen los siguientes </a:t>
            </a:r>
            <a:r>
              <a:rPr lang="es-CO" dirty="0" smtClean="0"/>
              <a:t>lineamientos</a:t>
            </a:r>
            <a:endParaRPr lang="en-US" dirty="0"/>
          </a:p>
        </p:txBody>
      </p:sp>
      <p:pic>
        <p:nvPicPr>
          <p:cNvPr id="7" name="Imagen 6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0081" y="5881584"/>
            <a:ext cx="613786" cy="81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4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</TotalTime>
  <Words>2318</Words>
  <Application>Microsoft Office PowerPoint</Application>
  <PresentationFormat>Panorámica</PresentationFormat>
  <Paragraphs>270</Paragraphs>
  <Slides>35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3" baseType="lpstr">
      <vt:lpstr>Arial</vt:lpstr>
      <vt:lpstr>Calibri</vt:lpstr>
      <vt:lpstr>Calibri Light</vt:lpstr>
      <vt:lpstr>Century Gothic</vt:lpstr>
      <vt:lpstr>Times New Roman</vt:lpstr>
      <vt:lpstr>Wingdings</vt:lpstr>
      <vt:lpstr>Tema de Office</vt:lpstr>
      <vt:lpstr>Foto de Photo Editor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 Suárez Barajas UTS</dc:creator>
  <cp:lastModifiedBy>UTS</cp:lastModifiedBy>
  <cp:revision>39</cp:revision>
  <dcterms:created xsi:type="dcterms:W3CDTF">2022-08-26T23:49:36Z</dcterms:created>
  <dcterms:modified xsi:type="dcterms:W3CDTF">2024-02-23T19:52:03Z</dcterms:modified>
</cp:coreProperties>
</file>