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8" r:id="rId29"/>
    <p:sldId id="287" r:id="rId30"/>
    <p:sldId id="289" r:id="rId31"/>
    <p:sldId id="259" r:id="rId3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upo de Seguridad y Salud en el Trabajo" initials="GdSySeeT" lastIdx="3" clrIdx="0">
    <p:extLst>
      <p:ext uri="{19B8F6BF-5375-455C-9EA6-DF929625EA0E}">
        <p15:presenceInfo xmlns:p15="http://schemas.microsoft.com/office/powerpoint/2012/main" userId="Grupo de Seguridad y Salud en el Trabaj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1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2-20T09:14:50.645" idx="3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3B4F98-E510-459A-9D4C-2255781CF9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18AA24-4764-476C-BD68-2AD110E26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166245-3020-4DE0-BA06-FE9C699EC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20/02/2025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DB4E2F-D6E9-49D5-9CF4-25B572F93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22FD8E-E02E-40F3-93D1-FA3CE9D33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1557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45B380-3107-45D0-B11A-6CF4D381F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D3E8B3-B144-4FFF-B0A6-84231544A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FD7E6E-1E13-4A6B-A2B6-B46D1D1AA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20/02/2025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68B916-B948-4864-989B-C4EF4DBCE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4E79AD-A9E0-4F54-9024-A44E0BEF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3007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53C444-D6C5-434C-B085-A522C9510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E907EC5-E129-4978-BA2B-70B3EBF6A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3CC8C0-4961-4CBC-9A93-7B5FF0DB9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20/02/2025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A6C00F-152F-4CFE-A6E0-5BC94AF0C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57FEDB-6A6A-4C58-8746-924AD3B1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8428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BBA678-3B4E-427E-9450-82E2675EF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142945-BB3A-4C47-BC0A-0F1B562C2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B7494F-F5E1-4636-BEC4-7B840BCDB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20/02/2025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CD91C6-7B7F-4949-851C-C307241C3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6BB8B9-14C2-4D95-988C-49ED90DC5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9342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D2FFEB-F0EC-4558-89F6-C9B8708F8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73CFE6-AC13-4688-A15D-F71186541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188F8F-3B92-47BD-BEF2-4E5FC0B16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20/02/2025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F037B-81D0-422F-90B1-79393309E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B1EF6F-B943-4B6E-BE72-9882F26A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40472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CA4A97-F0AC-4F7F-B198-DD892A0C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D3E465-D5CF-44F1-9653-2399DB05A0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129C78F-7BD0-4979-961D-7D2BCCAF81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16B540-C4DC-489F-B6D3-B8D03A35E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20/02/2025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476365F-B5F1-4FAC-A91A-4CB07B684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CCD1B78-5EBD-4670-A357-8DF21215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9125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219001-D9F9-458B-B010-E02880DFD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46D71D-5390-4095-B416-6351FE5E3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CA3A5B1-3F3D-48E9-83E2-05133C79CB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4241971-B102-42A4-98D8-D3BC7B127D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F40234E-00B7-493F-8246-AB952450E7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2B8DF66-1B5E-4E02-A9BC-008432ED0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20/02/2025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3E657AF-1B79-4358-B47B-364158A87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ED6CFB5-BDF4-41E9-92A8-EAB365ABA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3981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89F958-2F4F-4408-8150-30E21DB52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20D3964-D96A-489F-B197-198879978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20/02/2025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67BDFDC-43AE-47F3-9960-D50C02F2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3DE115-2A81-4DE1-AD03-7B930A66A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59541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ED1BCE6-B254-42B9-90E1-5B1934BE8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20/02/2025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A748EA2-132D-46D7-AB5D-0AA7C242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532E072-316E-40A1-905D-D330D74A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8589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F9DA8F-B38F-4D3C-857D-1EBE2768B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6F1813-C90A-4B8C-A498-D675AD2F2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54618A8-CB9C-46B4-A1D3-076B518C2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051CB02-372B-4E3C-A6B9-E8C5AA091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20/02/2025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62A60B-C739-4FB8-8F87-06857CB62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05B6EE-763B-48A3-80D5-A2261E057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1916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C028C-3F87-4491-A351-CFD9B2229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D0F8090-9CFD-435D-9394-1481B5842E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143C8C-9CEB-4A81-B4A7-CAD41FF0A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D7A1FC-C577-45E7-809C-1DF70C7B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732DB-18DF-4C2F-973E-5011F5F180BA}" type="datetimeFigureOut">
              <a:rPr lang="es-CO" smtClean="0"/>
              <a:t>20/02/2025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7C85BB-D697-4E2C-B752-46B2055E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453B86-0686-4FC4-9E95-52F046014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7901F-4661-4CBA-BF79-C4A0075E31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9870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1F30BBC-2F1B-4CAF-9062-62DACACA5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347367-2A57-45B6-B4BA-70706BB3B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AA3BBA-F4CC-48B6-99AF-A892BAB01C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732DB-18DF-4C2F-973E-5011F5F180BA}" type="datetimeFigureOut">
              <a:rPr lang="es-CO" smtClean="0"/>
              <a:t>20/02/2025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D57C67-B8EE-497C-8C59-E04218AE2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E75E58-99C7-498A-B0BA-9FDAE684C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7901F-4661-4CBA-BF79-C4A0075E31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2848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www.uts.edu.co/sitio/wp-content/uploads/normatividad/resoluciones/res-347.pdf?_t=1693607488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minsalud.gov.co/sites/rid/Lists/BibliotecaDigital/RIDE/DE/DIJ/Ley-1562-de-2012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ts.edu.co/sitio/wp-content/uploads/2019/10/F-SIG-10-CIRCULAR-PROCEDIMIENTO-EN-CASO-DE-ACCIDENTE-DE-TRABAJO.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slide" Target="slide25.xml"/><Relationship Id="rId4" Type="http://schemas.openxmlformats.org/officeDocument/2006/relationships/slide" Target="slide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uts.edu.co/sitio/seguridad-y-salud-en-el-trabajo/#1584137817806-b786a0dd-ec3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ts.edu.co/sitio/wp-content/uploads/normatividad/acuerdos/acu-97.pdf?_t=1653398229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uts.edu.co/sitio/wp-content/uploads/administrativos/sst-ig-04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www.uts.edu.co/sitio/wp-content/uploads/normatividad/resoluciones/res-346.pdf?_t=169360748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383191" y="4129929"/>
            <a:ext cx="8064323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ysClr val="windowText" lastClr="000000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INDUCCIÓN EN SEGURIDAD</a:t>
            </a:r>
          </a:p>
          <a:p>
            <a:pPr algn="ctr"/>
            <a:r>
              <a:rPr lang="es-ES" sz="5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Y SALUD EN EL TRABAJO</a:t>
            </a:r>
            <a:endParaRPr lang="es-ES" sz="5400" b="1" cap="none" spc="0" dirty="0">
              <a:ln w="12700">
                <a:solidFill>
                  <a:sysClr val="windowText" lastClr="000000"/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4630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966564" y="506304"/>
            <a:ext cx="94436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CO" sz="3600" dirty="0">
                <a:latin typeface="Arial Black" panose="020B0A04020102020204" pitchFamily="34" charset="0"/>
              </a:rPr>
              <a:t>COMITÉ DE CONVIVENCIA LABORAL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9696" y="1595915"/>
            <a:ext cx="6424165" cy="342022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231944" y="5274750"/>
            <a:ext cx="73628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dirty="0" smtClean="0">
                <a:latin typeface="+mj-lt"/>
              </a:rPr>
              <a:t>Consulta la </a:t>
            </a:r>
            <a:r>
              <a:rPr lang="en-US" sz="1400" dirty="0">
                <a:latin typeface="+mj-lt"/>
                <a:hlinkClick r:id="rId4"/>
              </a:rPr>
              <a:t>RESOLUCIÓN No. </a:t>
            </a:r>
            <a:r>
              <a:rPr lang="en-US" sz="1400" dirty="0" smtClean="0">
                <a:latin typeface="+mj-lt"/>
                <a:hlinkClick r:id="rId4"/>
              </a:rPr>
              <a:t>02-890 de 2023</a:t>
            </a:r>
            <a:r>
              <a:rPr lang="en-US" sz="1400" dirty="0" smtClean="0">
                <a:latin typeface="+mj-lt"/>
              </a:rPr>
              <a:t>, p</a:t>
            </a:r>
            <a:r>
              <a:rPr lang="es-ES" sz="1400" dirty="0" smtClean="0">
                <a:latin typeface="+mj-lt"/>
              </a:rPr>
              <a:t>or </a:t>
            </a:r>
            <a:r>
              <a:rPr lang="es-ES" sz="1400" dirty="0">
                <a:latin typeface="+mj-lt"/>
              </a:rPr>
              <a:t>medio de la cual se designan a los representantes de la Institución, y se conforma el Comité de Convivencia Laboral de las Unidades Tecnológicas de Santander para el periodo 2023-2025 </a:t>
            </a:r>
            <a:endParaRPr lang="en-US" sz="1400" dirty="0">
              <a:latin typeface="+mj-lt"/>
            </a:endParaRPr>
          </a:p>
        </p:txBody>
      </p:sp>
      <p:pic>
        <p:nvPicPr>
          <p:cNvPr id="7" name="Imagen 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158" y="5195033"/>
            <a:ext cx="613786" cy="81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11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240897" y="131929"/>
            <a:ext cx="3300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O" sz="5400" dirty="0">
                <a:latin typeface="Arial Black" panose="020B0A04020102020204" pitchFamily="34" charset="0"/>
              </a:rPr>
              <a:t>Comités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057093" y="1001708"/>
            <a:ext cx="1836303" cy="39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2000" b="1" dirty="0"/>
              <a:t>FUNCIONES</a:t>
            </a:r>
          </a:p>
        </p:txBody>
      </p:sp>
      <p:sp>
        <p:nvSpPr>
          <p:cNvPr id="6" name="Flecha derecha 5"/>
          <p:cNvSpPr/>
          <p:nvPr/>
        </p:nvSpPr>
        <p:spPr>
          <a:xfrm>
            <a:off x="3886599" y="1200038"/>
            <a:ext cx="2414854" cy="55298"/>
          </a:xfrm>
          <a:prstGeom prst="rightArrow">
            <a:avLst/>
          </a:prstGeom>
          <a:solidFill>
            <a:srgbClr val="AFC63B"/>
          </a:solidFill>
          <a:ln>
            <a:solidFill>
              <a:srgbClr val="AEC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Marcador de contenido 11"/>
          <p:cNvSpPr txBox="1">
            <a:spLocks/>
          </p:cNvSpPr>
          <p:nvPr/>
        </p:nvSpPr>
        <p:spPr>
          <a:xfrm>
            <a:off x="6489660" y="1119275"/>
            <a:ext cx="4414553" cy="48463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388" indent="-179388"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Examinar de manera confidencial los casos específicos o puntuales en los que se formule queja o reclamo.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Escuchar a las partes involucradas de manera individual sobre los hechos que dieron lugar a la queja.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Adelantar reuniones con el fin de crear un espacio de diálogo entre las partes involucradas, promoviendo compromisos mutuos para llegar a una solución efectiva de las controversias.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Formular un plan de mejora concertado entre las partes, para construir, renovar y promover la convivencia laboral, garantizando en todos los casos el principio de la confidencialidad.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Hacer seguimiento a los compromisos adquiridos por las partes involucradas en la queja, verificando su cumplimiento de acuerdo con lo pactado.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En aquellos casos en que no se llegue a un acuerdo entre las partes, no se cumplan las recomendaciones formuladas o la conducta persista, el Comité de Convivencia Laboral, deberá remitir la queja a la Procuraduría General de la Nación, tratándose del sector público. 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Presentar a la alta dirección de la entidad pública o la empresa privada las recomendaciones para el desarrollo efectivo de las medidas preventivas y correctivas del acoso laboral, así como el informe anual de resultados de la gestión del comité de convivencia laboral.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Hacer seguimiento al cumplimiento de las recomendaciones dadas por el Comité de Convivencia.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Elaborar informes trimestrales sobre la gestión del Comité que incluya estadísticas de las quejas, seguimiento de los casos y recomendaciones, los cuales serán presentados a la alta dirección de la entidad pública o empresa privada.</a:t>
            </a:r>
          </a:p>
        </p:txBody>
      </p:sp>
      <p:sp>
        <p:nvSpPr>
          <p:cNvPr id="8" name="Marcador de contenido 10"/>
          <p:cNvSpPr txBox="1">
            <a:spLocks/>
          </p:cNvSpPr>
          <p:nvPr/>
        </p:nvSpPr>
        <p:spPr>
          <a:xfrm>
            <a:off x="1204275" y="2363895"/>
            <a:ext cx="4687074" cy="3644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000" indent="-1800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Proponer medidas de prevención y control</a:t>
            </a:r>
          </a:p>
          <a:p>
            <a:pPr marL="180000" indent="-1800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Promover y participar en actividades de capacitación</a:t>
            </a:r>
          </a:p>
          <a:p>
            <a:pPr marL="180000" indent="-1800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Colaborar con funcionarios gubernamentales</a:t>
            </a:r>
          </a:p>
          <a:p>
            <a:pPr marL="180000" indent="-1800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Vigilar el desarrollo del Sistema de Gestión de Seguridad y Salud en el Trabajo (SG-SST)</a:t>
            </a:r>
          </a:p>
          <a:p>
            <a:pPr marL="180000" indent="-1800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Colaborar con el análisis de accidentes</a:t>
            </a:r>
          </a:p>
          <a:p>
            <a:pPr marL="180000" indent="-1800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Realizar inspecciones de seguridad</a:t>
            </a:r>
          </a:p>
          <a:p>
            <a:pPr marL="180000" indent="-1800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Estudiar sugerencias e inquietudes</a:t>
            </a:r>
          </a:p>
          <a:p>
            <a:pPr marL="180000" indent="-1800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Servir de puente entre empleador y trabajador</a:t>
            </a:r>
          </a:p>
          <a:p>
            <a:pPr marL="180000" indent="-1800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Estar informado sobre la accidentalidad </a:t>
            </a:r>
          </a:p>
          <a:p>
            <a:pPr marL="180000" indent="-1800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Elegir al secretario</a:t>
            </a:r>
          </a:p>
          <a:p>
            <a:pPr marL="180000" indent="-1800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CO" sz="11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Mantener actas de reuniones e informes de actividades realizadas</a:t>
            </a:r>
          </a:p>
          <a:p>
            <a:pPr marL="180000" indent="-180000"/>
            <a:endParaRPr lang="es-CO" sz="11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Marcador de texto 8"/>
          <p:cNvSpPr txBox="1">
            <a:spLocks/>
          </p:cNvSpPr>
          <p:nvPr/>
        </p:nvSpPr>
        <p:spPr>
          <a:xfrm>
            <a:off x="1444707" y="1928331"/>
            <a:ext cx="3838953" cy="43556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CO" u="sng" dirty="0"/>
              <a:t>COPASST</a:t>
            </a:r>
          </a:p>
        </p:txBody>
      </p:sp>
      <p:sp>
        <p:nvSpPr>
          <p:cNvPr id="10" name="Flecha derecha 9"/>
          <p:cNvSpPr/>
          <p:nvPr/>
        </p:nvSpPr>
        <p:spPr>
          <a:xfrm rot="5400000">
            <a:off x="3154807" y="1620290"/>
            <a:ext cx="500915" cy="45719"/>
          </a:xfrm>
          <a:prstGeom prst="rightArrow">
            <a:avLst/>
          </a:prstGeom>
          <a:solidFill>
            <a:srgbClr val="AFC63B"/>
          </a:solidFill>
          <a:ln>
            <a:solidFill>
              <a:srgbClr val="AEC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Marcador de texto 9"/>
          <p:cNvSpPr txBox="1">
            <a:spLocks/>
          </p:cNvSpPr>
          <p:nvPr/>
        </p:nvSpPr>
        <p:spPr>
          <a:xfrm>
            <a:off x="6683286" y="767880"/>
            <a:ext cx="4409134" cy="43556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CO" u="sng" dirty="0"/>
              <a:t>CONVIVENCIA LABORAL</a:t>
            </a:r>
          </a:p>
        </p:txBody>
      </p:sp>
    </p:spTree>
    <p:extLst>
      <p:ext uri="{BB962C8B-B14F-4D97-AF65-F5344CB8AC3E}">
        <p14:creationId xmlns:p14="http://schemas.microsoft.com/office/powerpoint/2010/main" val="162181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20316" y="321740"/>
            <a:ext cx="896263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4000" dirty="0">
                <a:latin typeface="Arial Black" panose="020B0A04020102020204" pitchFamily="34" charset="0"/>
              </a:rPr>
              <a:t>OBLIGACIONES DEL EMPLEADOR - CONTRATANTE</a:t>
            </a:r>
          </a:p>
        </p:txBody>
      </p:sp>
      <p:sp>
        <p:nvSpPr>
          <p:cNvPr id="6" name="Rectángulo 5"/>
          <p:cNvSpPr/>
          <p:nvPr/>
        </p:nvSpPr>
        <p:spPr>
          <a:xfrm>
            <a:off x="865814" y="2373451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dirty="0"/>
              <a:t>Procurar el cuidado integral de la salud de los trabajadores y de los ambientes de trabajo</a:t>
            </a:r>
          </a:p>
          <a:p>
            <a:endParaRPr lang="es-CO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/>
              <a:t>Programar, ejecutar y controlar el cumplimiento y financiar el SG-SST</a:t>
            </a:r>
          </a:p>
          <a:p>
            <a:endParaRPr lang="es-CO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/>
              <a:t>Notificar todo ATEL a la ARL</a:t>
            </a:r>
          </a:p>
          <a:p>
            <a:endParaRPr lang="es-ES_tradnl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/>
              <a:t>Conformar el Comité Paritario de SST (COPASST) y Comité de Convivencia Laboral</a:t>
            </a:r>
          </a:p>
          <a:p>
            <a:endParaRPr lang="es-ES_tradnl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dirty="0"/>
              <a:t>Pagar la totalidad de las cotizaciones</a:t>
            </a:r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7" b="96759" l="9855" r="89984">
                        <a14:foregroundMark x1="24717" y1="67423" x2="24717" y2="67423"/>
                        <a14:foregroundMark x1="30533" y1="62561" x2="30533" y2="62561"/>
                        <a14:foregroundMark x1="19709" y1="62237" x2="19709" y2="62237"/>
                        <a14:foregroundMark x1="25687" y1="60940" x2="25687" y2="60940"/>
                        <a14:foregroundMark x1="19709" y1="72934" x2="19709" y2="72934"/>
                        <a14:foregroundMark x1="78514" y1="69692" x2="78514" y2="69692"/>
                        <a14:foregroundMark x1="76898" y1="67747" x2="76898" y2="67747"/>
                        <a14:foregroundMark x1="72375" y1="67747" x2="72375" y2="67747"/>
                        <a14:foregroundMark x1="69628" y1="65154" x2="69628" y2="65154"/>
                        <a14:foregroundMark x1="74960" y1="64182" x2="74960" y2="64182"/>
                        <a14:foregroundMark x1="59289" y1="91734" x2="59289" y2="91734"/>
                        <a14:foregroundMark x1="40549" y1="94003" x2="40549" y2="94003"/>
                        <a14:foregroundMark x1="68013" y1="92382" x2="68013" y2="92382"/>
                        <a14:foregroundMark x1="65428" y1="92382" x2="65428" y2="92382"/>
                        <a14:foregroundMark x1="28918" y1="11507" x2="28918" y2="11507"/>
                        <a14:foregroundMark x1="24071" y1="10859" x2="24071" y2="10859"/>
                        <a14:foregroundMark x1="19386" y1="10859" x2="19386" y2="10859"/>
                        <a14:foregroundMark x1="20679" y1="11183" x2="20679" y2="11183"/>
                        <a14:foregroundMark x1="34572" y1="92382" x2="34572" y2="92382"/>
                        <a14:foregroundMark x1="33279" y1="93517" x2="33279" y2="93517"/>
                        <a14:foregroundMark x1="31502" y1="93193" x2="31502" y2="93193"/>
                        <a14:foregroundMark x1="51696" y1="94489" x2="51696" y2="94489"/>
                        <a14:foregroundMark x1="48788" y1="94489" x2="48788" y2="944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3258" y="1773622"/>
            <a:ext cx="4029167" cy="401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31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63992" y="607008"/>
            <a:ext cx="1112800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s-CO" sz="4400" dirty="0">
                <a:latin typeface="Arial Black" panose="020B0A04020102020204" pitchFamily="34" charset="0"/>
              </a:rPr>
              <a:t>DEBERES DEL TRABAJADOR - CONTRATISTA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914400" y="2053558"/>
            <a:ext cx="615876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Tx/>
              <a:buSzPct val="100000"/>
              <a:buFont typeface="Wingdings" panose="05000000000000000000" pitchFamily="2" charset="2"/>
              <a:buChar char="ü"/>
              <a:defRPr/>
            </a:pPr>
            <a:r>
              <a:rPr lang="es-ES_tradn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Procurar el cuidado integral de su salud.</a:t>
            </a:r>
          </a:p>
          <a:p>
            <a:pPr marL="285750" indent="-285750" algn="just">
              <a:buClrTx/>
              <a:buSzPct val="100000"/>
              <a:buFont typeface="Wingdings" panose="05000000000000000000" pitchFamily="2" charset="2"/>
              <a:buChar char="ü"/>
              <a:defRPr/>
            </a:pPr>
            <a:endParaRPr lang="es-ES_tradnl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ClrTx/>
              <a:buSzPct val="100000"/>
              <a:buFont typeface="Wingdings" panose="05000000000000000000" pitchFamily="2" charset="2"/>
              <a:buChar char="ü"/>
              <a:defRPr/>
            </a:pPr>
            <a:r>
              <a:rPr lang="es-ES_tradn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Suministrar información clara, veraz y completa sobre su estado de salud.</a:t>
            </a:r>
          </a:p>
          <a:p>
            <a:pPr marL="285750" indent="-285750" algn="just">
              <a:buClrTx/>
              <a:buSzPct val="100000"/>
              <a:buFont typeface="Wingdings" panose="05000000000000000000" pitchFamily="2" charset="2"/>
              <a:buChar char="ü"/>
              <a:defRPr/>
            </a:pPr>
            <a:endParaRPr lang="es-ES_tradnl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ClrTx/>
              <a:buSzPct val="100000"/>
              <a:buFont typeface="Wingdings" panose="05000000000000000000" pitchFamily="2" charset="2"/>
              <a:buChar char="ü"/>
              <a:defRPr/>
            </a:pPr>
            <a:r>
              <a:rPr lang="es-E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Cumplir con las normas y reglamentos e instrucciones del </a:t>
            </a:r>
            <a:r>
              <a:rPr lang="es-ES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SG-SST</a:t>
            </a:r>
          </a:p>
          <a:p>
            <a:pPr algn="just">
              <a:buClrTx/>
              <a:buSzPct val="100000"/>
              <a:defRPr/>
            </a:pPr>
            <a:endParaRPr lang="es-ES" dirty="0" smtClean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_tradn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Participar en la prevención de los riesgos profesionales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CO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Contar con los elementos de protección personal necesarios para ejecutar la actividad contratada, para lo cual asumirá su costo. (Contratistas)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CO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Informar de la ocurrencia de incidentes, accidentes y enfermedades laborales.</a:t>
            </a:r>
          </a:p>
          <a:p>
            <a:pPr marL="285750" indent="-285750" algn="just">
              <a:buClrTx/>
              <a:buSzPct val="100000"/>
              <a:buFont typeface="Wingdings" panose="05000000000000000000" pitchFamily="2" charset="2"/>
              <a:buChar char="ü"/>
              <a:defRPr/>
            </a:pPr>
            <a:endParaRPr lang="es-ES_tradnl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475" y="2210682"/>
            <a:ext cx="3745930" cy="348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67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15789" y="402831"/>
            <a:ext cx="981078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s-CO" sz="4000" dirty="0">
                <a:latin typeface="Arial Black" panose="020B0A04020102020204" pitchFamily="34" charset="0"/>
              </a:rPr>
              <a:t>DERECHOS DEL TRABAJADOR - CONTRATISTA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283370" y="2226240"/>
            <a:ext cx="573886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Tx/>
              <a:buSzPct val="100000"/>
              <a:buFont typeface="Wingdings" panose="05000000000000000000" pitchFamily="2" charset="2"/>
              <a:buChar char="ü"/>
              <a:defRPr/>
            </a:pPr>
            <a:r>
              <a:rPr lang="es-ES_tradn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Estar afiliados a una ARL.</a:t>
            </a:r>
          </a:p>
          <a:p>
            <a:pPr marL="285750" indent="-285750" algn="just">
              <a:buClrTx/>
              <a:buSzPct val="100000"/>
              <a:buFont typeface="Wingdings" panose="05000000000000000000" pitchFamily="2" charset="2"/>
              <a:buChar char="ü"/>
              <a:defRPr/>
            </a:pPr>
            <a:endParaRPr lang="es-ES_tradnl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ClrTx/>
              <a:buSzPct val="100000"/>
              <a:buFont typeface="Wingdings" panose="05000000000000000000" pitchFamily="2" charset="2"/>
              <a:buChar char="ü"/>
              <a:defRPr/>
            </a:pPr>
            <a:r>
              <a:rPr lang="es-ES_tradn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Gozar de los servicios de la ARL.</a:t>
            </a:r>
          </a:p>
          <a:p>
            <a:pPr marL="285750" indent="-285750" algn="just">
              <a:buClrTx/>
              <a:buSzPct val="100000"/>
              <a:buFont typeface="Wingdings" panose="05000000000000000000" pitchFamily="2" charset="2"/>
              <a:buChar char="ü"/>
              <a:defRPr/>
            </a:pPr>
            <a:endParaRPr lang="es-ES_tradnl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ClrTx/>
              <a:buSzPct val="100000"/>
              <a:buFont typeface="Wingdings" panose="05000000000000000000" pitchFamily="2" charset="2"/>
              <a:buChar char="ü"/>
              <a:defRPr/>
            </a:pPr>
            <a:r>
              <a:rPr lang="es-ES_tradn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Recibir información y capacitación     sobre los riesgos existentes</a:t>
            </a:r>
            <a:r>
              <a:rPr lang="es-ES_tradnl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algn="just">
              <a:buClrTx/>
              <a:buSzPct val="100000"/>
              <a:defRPr/>
            </a:pPr>
            <a:endParaRPr lang="es-ES_tradnl" dirty="0" smtClean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_tradn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Disponer de medidas de prevención, detección, protección y control.</a:t>
            </a:r>
          </a:p>
          <a:p>
            <a:pPr algn="just"/>
            <a:endParaRPr lang="es-CO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_tradn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Recibir los servicios de asistencia médica necesarios en caso de ATEL.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ES_tradnl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_tradnl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Recibir prestaciones económicas en caso de ATEL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0536" y="1873313"/>
            <a:ext cx="4457072" cy="395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02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13BA83ED-A913-455F-2908-6E65A8608ECB}"/>
              </a:ext>
            </a:extLst>
          </p:cNvPr>
          <p:cNvSpPr/>
          <p:nvPr/>
        </p:nvSpPr>
        <p:spPr>
          <a:xfrm>
            <a:off x="2722847" y="3839793"/>
            <a:ext cx="842623" cy="803366"/>
          </a:xfrm>
          <a:prstGeom prst="ellipse">
            <a:avLst/>
          </a:prstGeom>
          <a:solidFill>
            <a:srgbClr val="AEC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200" b="1" dirty="0">
                <a:solidFill>
                  <a:prstClr val="white"/>
                </a:solidFill>
                <a:latin typeface="Calibri" panose="020F0502020204030204"/>
              </a:rPr>
              <a:t>3</a:t>
            </a:r>
            <a:endParaRPr kumimoji="0" lang="es-CO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0D3DF71-233C-D637-B812-D64F6B98E376}"/>
              </a:ext>
            </a:extLst>
          </p:cNvPr>
          <p:cNvSpPr/>
          <p:nvPr/>
        </p:nvSpPr>
        <p:spPr>
          <a:xfrm flipV="1">
            <a:off x="3430259" y="4446159"/>
            <a:ext cx="6901544" cy="45719"/>
          </a:xfrm>
          <a:prstGeom prst="rect">
            <a:avLst/>
          </a:prstGeom>
          <a:solidFill>
            <a:srgbClr val="ADC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576224" y="1254470"/>
            <a:ext cx="804433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s-CO" sz="5400" kern="0" dirty="0">
                <a:latin typeface="Arial Black" panose="020B0A04020102020204" pitchFamily="34" charset="0"/>
                <a:cs typeface="Arial"/>
              </a:rPr>
              <a:t>Accidente de </a:t>
            </a:r>
            <a:r>
              <a:rPr lang="es-CO" sz="5400" kern="0" dirty="0" smtClean="0">
                <a:latin typeface="Arial Black" panose="020B0A04020102020204" pitchFamily="34" charset="0"/>
                <a:cs typeface="Arial"/>
              </a:rPr>
              <a:t>Trabajo </a:t>
            </a:r>
            <a:r>
              <a:rPr lang="es-CO" sz="5400" kern="0" dirty="0">
                <a:latin typeface="Arial Black" panose="020B0A04020102020204" pitchFamily="34" charset="0"/>
                <a:cs typeface="Arial"/>
              </a:rPr>
              <a:t>y </a:t>
            </a:r>
          </a:p>
          <a:p>
            <a:pPr lvl="0" algn="ctr">
              <a:buClr>
                <a:srgbClr val="000000"/>
              </a:buClr>
              <a:defRPr/>
            </a:pPr>
            <a:r>
              <a:rPr lang="es-CO" sz="5400" dirty="0">
                <a:latin typeface="Arial Black" panose="020B0A04020102020204" pitchFamily="34" charset="0"/>
              </a:rPr>
              <a:t>E</a:t>
            </a:r>
            <a:r>
              <a:rPr lang="es-CO" sz="5400" dirty="0" smtClean="0">
                <a:latin typeface="Arial Black" panose="020B0A04020102020204" pitchFamily="34" charset="0"/>
              </a:rPr>
              <a:t>nfermedad Laboral</a:t>
            </a:r>
            <a:endParaRPr lang="es-CO" sz="5400" kern="0" dirty="0">
              <a:latin typeface="Arial Black" panose="020B0A040201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3950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117261" y="574901"/>
            <a:ext cx="1129447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s-CO" sz="3600" dirty="0">
                <a:latin typeface="Arial Black" panose="020B0A04020102020204" pitchFamily="34" charset="0"/>
              </a:rPr>
              <a:t>ACCIDENTE DE TRABAJO - DEFINICIÓN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370141" y="1393282"/>
            <a:ext cx="4721607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_tradnl" altLang="es-CO" sz="16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 todo suceso repentino que sobrevenga por causa o con ocasión  del trabajo y que produzca en el trabajador una lesión orgánica, una  perturbación funcional o psiquiátrica, la invalidez o la muerte.</a:t>
            </a:r>
            <a:endParaRPr lang="es-CO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370141" y="2595886"/>
            <a:ext cx="4721607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altLang="es-CO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Aquel que se produce durante la ejecución de órdenes del empleador o durante la ejecución de una labor bajo su autoridad, aún fuera del lugar y horas de trabajo.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370140" y="3552269"/>
            <a:ext cx="4721607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altLang="es-CO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 que se produzca durante el traslado de los trabajadores desde su residencia a los lugares de trabajo o viceversa, cuando el transporte lo suministre el empleador.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370139" y="4754873"/>
            <a:ext cx="4721607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altLang="es-CO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 que se produzca por la ejecución de actividades recreativas, deportivas o culturales, cuando se actúe por cuenta o en representación del empleador o de la empresa usuaria cuando se trate de trabajadores de empresas de servicios temporales que se encuentren en misión</a:t>
            </a:r>
            <a:r>
              <a:rPr lang="es-ES" altLang="es-CO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3063" y="6387110"/>
            <a:ext cx="98738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altLang="es-CO" sz="1400" b="1" dirty="0" smtClean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NO es Accidente de trabajo</a:t>
            </a:r>
            <a:r>
              <a:rPr lang="es-ES" altLang="es-CO" sz="1400" dirty="0" smtClean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….el </a:t>
            </a:r>
            <a:r>
              <a:rPr lang="es-ES" altLang="es-CO" sz="1400" dirty="0">
                <a:solidFill>
                  <a:srgbClr val="FF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sufrido por el trabajador fuera de la empresa, durante los permisos remunerados o sin remuneración.</a:t>
            </a:r>
            <a:endParaRPr lang="es-CO" sz="1400" dirty="0">
              <a:solidFill>
                <a:srgbClr val="FF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n 10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119" y="4997828"/>
            <a:ext cx="613786" cy="818381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9236090" y="4690051"/>
            <a:ext cx="31798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Consulta la </a:t>
            </a:r>
            <a:r>
              <a:rPr lang="es-E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Ley 1562 de 2012</a:t>
            </a:r>
            <a:endParaRPr lang="en-US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41" y="2133732"/>
            <a:ext cx="3667125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2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128172" y="386575"/>
            <a:ext cx="1025035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s-CO" sz="4000" dirty="0">
                <a:latin typeface="Arial Black" panose="020B0A04020102020204" pitchFamily="34" charset="0"/>
              </a:rPr>
              <a:t>ENFERMEDAD LABORAL - DEFINICIÓN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463705" y="1716569"/>
            <a:ext cx="4750879" cy="40318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altLang="es-CO" sz="3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 enfermedad laboral la contraída como resultado de la exposición a factores de riesgo inherentes a la actividad laboral o del medio en el que el trabajador se ha visto obligado a trabajar.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3" y="1716569"/>
            <a:ext cx="2886075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1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326825" y="374966"/>
            <a:ext cx="99901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4800" dirty="0">
                <a:latin typeface="Arial Black" panose="020B0A04020102020204" pitchFamily="34" charset="0"/>
              </a:rPr>
              <a:t>PRESTACIONES ASISTENCIALES ARL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458684" y="2358372"/>
            <a:ext cx="5273483" cy="378565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Asistencia médica, hospitalaria, quirúrgica, terapéutica y farmacéutica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Exámenes de diagnóstico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Prótesis, órtesis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Rehabilitación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Traslado</a:t>
            </a:r>
          </a:p>
          <a:p>
            <a:pPr algn="just">
              <a:buClr>
                <a:srgbClr val="FF0000"/>
              </a:buClr>
              <a:buSzPct val="150000"/>
            </a:pPr>
            <a:endParaRPr lang="es-ES_tradnl" altLang="es-CO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Guía Médica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Línea Efectiva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Red Asistencial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Red de Auditores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Traslado Médico Inmediato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Materiales e Insumos Médicos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Centro de Medicina Laboral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Programa de rehabilitación, reubicación y </a:t>
            </a:r>
            <a:r>
              <a:rPr lang="es-ES" sz="16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adaptación</a:t>
            </a:r>
            <a:endParaRPr lang="es-ES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825" y="2130341"/>
            <a:ext cx="2962275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95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91682" y="309490"/>
            <a:ext cx="946148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4800" dirty="0">
                <a:latin typeface="Arial Black" panose="020B0A04020102020204" pitchFamily="34" charset="0"/>
              </a:rPr>
              <a:t>PRESTACIONES ECONÓMICAS ARL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786083" y="3435966"/>
            <a:ext cx="50108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CO" sz="18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 la pérdida de la capacidad laboral que impide trabajar por un tiempo determinado.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s-ES_tradnl" altLang="es-CO" sz="1800" dirty="0">
              <a:solidFill>
                <a:schemeClr val="tx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spcBef>
                <a:spcPct val="0"/>
              </a:spcBef>
              <a:buClrTx/>
            </a:pPr>
            <a:r>
              <a:rPr lang="es-ES_tradnl" altLang="es-CO" sz="1800" b="1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MONTO DEL SUBSIDIO : 100 % del I.B.C.</a:t>
            </a:r>
          </a:p>
          <a:p>
            <a:pPr algn="just">
              <a:spcBef>
                <a:spcPct val="0"/>
              </a:spcBef>
              <a:buClrTx/>
            </a:pPr>
            <a:endParaRPr lang="es-ES_tradnl" altLang="es-CO" sz="1800" b="1" dirty="0">
              <a:solidFill>
                <a:schemeClr val="tx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CO" sz="18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Se calcula desde el día siguiente de ocurrido el accidente de trabajo.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640242" y="2513614"/>
            <a:ext cx="3754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latin typeface="Arial Black" panose="020B0A04020102020204" pitchFamily="34" charset="0"/>
              </a:rPr>
              <a:t>1. INCAPACIDAD TEMPORAL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92" b="89904" l="9763" r="89974">
                        <a14:foregroundMark x1="43536" y1="7692" x2="43536" y2="7692"/>
                        <a14:foregroundMark x1="41425" y1="87740" x2="41425" y2="87740"/>
                        <a14:foregroundMark x1="53826" y1="87981" x2="53826" y2="879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5885" y="1879150"/>
            <a:ext cx="3999415" cy="438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43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70375" y="1367771"/>
            <a:ext cx="722676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Grupo de Seguridad y</a:t>
            </a:r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Salud en el Trabajo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Google Shape;46;p10">
            <a:extLst>
              <a:ext uri="{FF2B5EF4-FFF2-40B4-BE49-F238E27FC236}">
                <a16:creationId xmlns:a16="http://schemas.microsoft.com/office/drawing/2014/main" id="{D5DD5A2F-6459-74F6-C5A6-C42FCB130DE0}"/>
              </a:ext>
            </a:extLst>
          </p:cNvPr>
          <p:cNvSpPr/>
          <p:nvPr/>
        </p:nvSpPr>
        <p:spPr>
          <a:xfrm flipV="1">
            <a:off x="3053525" y="3930235"/>
            <a:ext cx="5816154" cy="45719"/>
          </a:xfrm>
          <a:prstGeom prst="rect">
            <a:avLst/>
          </a:prstGeom>
          <a:solidFill>
            <a:srgbClr val="ADC4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6A050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53533" y="3975954"/>
            <a:ext cx="5094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Martha Cristina Medina Gómez</a:t>
            </a:r>
            <a:endParaRPr lang="es-CO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Coordinador de Seguridad y Salud en el Trabajo</a:t>
            </a:r>
          </a:p>
        </p:txBody>
      </p:sp>
    </p:spTree>
    <p:extLst>
      <p:ext uri="{BB962C8B-B14F-4D97-AF65-F5344CB8AC3E}">
        <p14:creationId xmlns:p14="http://schemas.microsoft.com/office/powerpoint/2010/main" val="648873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284436" y="363189"/>
            <a:ext cx="1008293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4800" dirty="0">
                <a:latin typeface="Arial Black" panose="020B0A04020102020204" pitchFamily="34" charset="0"/>
              </a:rPr>
              <a:t>PRESTACIONES ECONÓMICAS ARL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762759" y="2413352"/>
            <a:ext cx="5308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latin typeface="Arial Black" panose="020B0A04020102020204" pitchFamily="34" charset="0"/>
              </a:rPr>
              <a:t>2. INCAPACIDAD PERMANENTE PARCIAL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284436" y="3069927"/>
            <a:ext cx="50108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 la disminución parcial pero definitiva de alguna de las facultades para desarrollar el trabajo habitual.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s-ES" altLang="es-CO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Incapacidad del 5% al 49%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s-ES" altLang="es-CO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MONTO DE LA INDEMNIZACIÓN : MÍNIMO 2 MÁXIMO 24 VECES EL SALARIO BASE DE LIQUIDACIÓN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12066"/>
          <a:stretch/>
        </p:blipFill>
        <p:spPr>
          <a:xfrm>
            <a:off x="7379017" y="2480310"/>
            <a:ext cx="3765233" cy="285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96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720977" y="411728"/>
            <a:ext cx="816993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4400" dirty="0">
                <a:latin typeface="Arial Black" panose="020B0A04020102020204" pitchFamily="34" charset="0"/>
              </a:rPr>
              <a:t>PRESTACIONES ECONÓMICAS ARL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394610" y="2824644"/>
            <a:ext cx="501081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CO" dirty="0">
                <a:latin typeface="+mj-lt"/>
              </a:rPr>
              <a:t>Es la pérdida de la capacidad laboral en 50% o más  por causa de origen profesional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s-ES_tradnl" altLang="es-CO" dirty="0">
              <a:latin typeface="+mj-lt"/>
            </a:endParaRPr>
          </a:p>
          <a:p>
            <a:pPr algn="ctr">
              <a:spcBef>
                <a:spcPct val="0"/>
              </a:spcBef>
              <a:buClrTx/>
            </a:pPr>
            <a:r>
              <a:rPr lang="es-ES_tradnl" altLang="es-CO" sz="1600" b="1" dirty="0">
                <a:latin typeface="+mj-lt"/>
              </a:rPr>
              <a:t>MONTO DE LA PENSIÓN</a:t>
            </a:r>
          </a:p>
          <a:p>
            <a:pPr algn="ctr">
              <a:spcBef>
                <a:spcPct val="0"/>
              </a:spcBef>
              <a:buClrTx/>
            </a:pPr>
            <a:endParaRPr lang="es-ES_tradnl" altLang="es-CO" sz="1600" dirty="0">
              <a:latin typeface="+mj-lt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CO" sz="1600" b="1" dirty="0">
                <a:latin typeface="+mj-lt"/>
              </a:rPr>
              <a:t>INVALIDEZ ENTRE EL 50% Y EL 66% = </a:t>
            </a:r>
            <a:r>
              <a:rPr lang="es-ES_tradnl" sz="1600" b="1" dirty="0">
                <a:latin typeface="+mj-lt"/>
              </a:rPr>
              <a:t>60% DEL IBL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s-ES_tradnl" altLang="es-CO" sz="1600" b="1" dirty="0">
              <a:latin typeface="+mj-lt"/>
            </a:endParaRPr>
          </a:p>
          <a:p>
            <a:pPr>
              <a:spcBef>
                <a:spcPct val="0"/>
              </a:spcBef>
              <a:buClrTx/>
            </a:pPr>
            <a:r>
              <a:rPr lang="es-ES_tradnl" altLang="es-CO" sz="1600" b="1" dirty="0">
                <a:latin typeface="+mj-lt"/>
              </a:rPr>
              <a:t>INVALIDEZ MAYOR AL 66% = </a:t>
            </a:r>
            <a:r>
              <a:rPr lang="es-ES_tradnl" sz="1600" b="1" dirty="0">
                <a:latin typeface="+mj-lt"/>
              </a:rPr>
              <a:t>75% DEL IBL</a:t>
            </a:r>
          </a:p>
          <a:p>
            <a:pPr>
              <a:spcBef>
                <a:spcPct val="0"/>
              </a:spcBef>
              <a:buClrTx/>
            </a:pPr>
            <a:r>
              <a:rPr lang="es-ES_tradnl" altLang="es-CO" sz="1600" b="1" dirty="0">
                <a:latin typeface="+mj-lt"/>
              </a:rPr>
              <a:t> </a:t>
            </a:r>
          </a:p>
          <a:p>
            <a:pPr>
              <a:spcBef>
                <a:spcPct val="0"/>
              </a:spcBef>
              <a:buClrTx/>
            </a:pPr>
            <a:r>
              <a:rPr lang="es-ES_tradnl" altLang="es-CO" sz="1600" b="1" dirty="0">
                <a:latin typeface="+mj-lt"/>
              </a:rPr>
              <a:t>SI REQUIERE DEL AUXILIO DE TERCERAS PERSONAS =  +15 % ADICIONAL</a:t>
            </a:r>
          </a:p>
          <a:p>
            <a:pPr>
              <a:spcBef>
                <a:spcPct val="0"/>
              </a:spcBef>
              <a:buClrTx/>
            </a:pPr>
            <a:endParaRPr lang="es-ES_tradnl" altLang="es-CO" sz="1600" b="1" dirty="0">
              <a:latin typeface="+mj-lt"/>
            </a:endParaRPr>
          </a:p>
          <a:p>
            <a:pPr algn="ctr">
              <a:spcBef>
                <a:spcPct val="0"/>
              </a:spcBef>
              <a:buClrTx/>
            </a:pPr>
            <a:r>
              <a:rPr lang="es-ES_tradnl" altLang="es-CO" sz="1600" b="1" dirty="0">
                <a:latin typeface="+mj-lt"/>
              </a:rPr>
              <a:t>LIMITE DE PENSIÓN 90 % DEL IBL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126855" y="2280270"/>
            <a:ext cx="3544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latin typeface="Arial Black" panose="020B0A04020102020204" pitchFamily="34" charset="0"/>
              </a:rPr>
              <a:t>3. PENSIÓN DE INVALIDEZ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539" y="2114692"/>
            <a:ext cx="296227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4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80824" y="524974"/>
            <a:ext cx="913541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4400" dirty="0">
                <a:latin typeface="Arial Black" panose="020B0A04020102020204" pitchFamily="34" charset="0"/>
              </a:rPr>
              <a:t>PRESTACIONES ECONÓMICAS ARL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780824" y="2498966"/>
            <a:ext cx="4442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latin typeface="Arial Black" panose="020B0A04020102020204" pitchFamily="34" charset="0"/>
              </a:rPr>
              <a:t>4. PENSIÓN DE SOBREVIVIENTES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158455" y="2986307"/>
            <a:ext cx="501081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 aquella que se reconoce a los beneficiarios de Ley por el fallecimiento del afiliado o pensionado por riesgos profesionales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s-ES" altLang="es-CO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sz="16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MONTO DE LA PENSIÓN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s-ES" altLang="es-CO" sz="1600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sz="16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MUERTE DEL AFILIADO = 75% DEL IBL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s-ES" altLang="es-CO" sz="1600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sz="16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MUERTE DEL PENSIONADO = 100% DE LA PENSIÓN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s-ES" altLang="es-CO" sz="1600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sz="16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SI RECIBÍA AUXILIO =  -15 %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3" b="96215" l="9653" r="89575">
                        <a14:foregroundMark x1="40541" y1="87382" x2="40541" y2="87382"/>
                        <a14:foregroundMark x1="50965" y1="85174" x2="50965" y2="851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2533" y="2334412"/>
            <a:ext cx="2896384" cy="354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55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787213" y="354784"/>
            <a:ext cx="782334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4400" dirty="0">
                <a:latin typeface="Arial Black" panose="020B0A04020102020204" pitchFamily="34" charset="0"/>
              </a:rPr>
              <a:t>PRESTACIONES ECONÓMICAS ARL</a:t>
            </a:r>
          </a:p>
        </p:txBody>
      </p:sp>
      <p:pic>
        <p:nvPicPr>
          <p:cNvPr id="5" name="Imagen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42693" y="4157233"/>
            <a:ext cx="1449307" cy="1817881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786775" y="2169594"/>
            <a:ext cx="3164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latin typeface="Arial Black" panose="020B0A04020102020204" pitchFamily="34" charset="0"/>
              </a:rPr>
              <a:t>5. AUXILIO FUNERARIO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483527" y="2729766"/>
            <a:ext cx="501081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 el pago en dinero que se le otorga a la persona que compruebe haber sufragado los gastos de entierro de un afiliado o pensionado por riesgos profesionales.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s-ES" altLang="es-CO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MONTO DEL AUXILIO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s-ES" altLang="es-CO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ÚLTIMO SALARIO BASE DE COTIZACIÓN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 ÚLTIMA MESADA PENSIONAL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O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MÍNIMO 5 MÁXIMO 10 SMMLV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258" y="1801334"/>
            <a:ext cx="427672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61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13BA83ED-A913-455F-2908-6E65A8608ECB}"/>
              </a:ext>
            </a:extLst>
          </p:cNvPr>
          <p:cNvSpPr/>
          <p:nvPr/>
        </p:nvSpPr>
        <p:spPr>
          <a:xfrm>
            <a:off x="3050217" y="3900381"/>
            <a:ext cx="817993" cy="844186"/>
          </a:xfrm>
          <a:prstGeom prst="ellipse">
            <a:avLst/>
          </a:prstGeom>
          <a:solidFill>
            <a:srgbClr val="AEC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/>
              <a:t>4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0D3DF71-233C-D637-B812-D64F6B98E376}"/>
              </a:ext>
            </a:extLst>
          </p:cNvPr>
          <p:cNvSpPr/>
          <p:nvPr/>
        </p:nvSpPr>
        <p:spPr>
          <a:xfrm flipV="1">
            <a:off x="3720165" y="4559467"/>
            <a:ext cx="6770914" cy="45719"/>
          </a:xfrm>
          <a:prstGeom prst="rect">
            <a:avLst/>
          </a:prstGeom>
          <a:solidFill>
            <a:srgbClr val="ADC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/>
          <p:cNvSpPr/>
          <p:nvPr/>
        </p:nvSpPr>
        <p:spPr>
          <a:xfrm>
            <a:off x="2759242" y="1737151"/>
            <a:ext cx="804947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5400" dirty="0">
                <a:latin typeface="Arial Black" panose="020B0A04020102020204" pitchFamily="34" charset="0"/>
              </a:rPr>
              <a:t>Procedimiento en caso de accidente de trabajo</a:t>
            </a:r>
          </a:p>
        </p:txBody>
      </p:sp>
    </p:spTree>
    <p:extLst>
      <p:ext uri="{BB962C8B-B14F-4D97-AF65-F5344CB8AC3E}">
        <p14:creationId xmlns:p14="http://schemas.microsoft.com/office/powerpoint/2010/main" val="3265440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054426" y="534666"/>
            <a:ext cx="899858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3200" dirty="0">
                <a:latin typeface="Arial Black" panose="020B0A04020102020204" pitchFamily="34" charset="0"/>
              </a:rPr>
              <a:t>PROCEDIMIENTO EN CASO DE ACCIDENTE DE TRABAJO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672" y="2044416"/>
            <a:ext cx="2150781" cy="3880757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6" name="Rectángulo 5"/>
          <p:cNvSpPr/>
          <p:nvPr/>
        </p:nvSpPr>
        <p:spPr>
          <a:xfrm>
            <a:off x="1550564" y="2157313"/>
            <a:ext cx="5391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Tx/>
              <a:buSzPct val="100000"/>
              <a:buFont typeface="Wingdings" panose="05000000000000000000" pitchFamily="2" charset="2"/>
              <a:buChar char="ü"/>
              <a:defRPr/>
            </a:pPr>
            <a:r>
              <a:rPr lang="es-E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Lo más importante es proteger la vida, brinde los primeros auxilios adecuados al trabajador accidentado para lo cual </a:t>
            </a:r>
            <a:endParaRPr lang="es-ES" dirty="0" smtClean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198226" y="3189005"/>
            <a:ext cx="6096000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>
              <a:buClrTx/>
              <a:buSzPct val="100000"/>
              <a:defRPr/>
            </a:pPr>
            <a:r>
              <a:rPr lang="es-ES" b="1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es-ES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Debe </a:t>
            </a:r>
            <a:r>
              <a:rPr lang="es-E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dirigirse o comunicarse con el consultorio médico institucional a la extensión 2401 para recibir los primeros auxilios o con la línea de atención gratuita ARL POSITIVA 018000 111 170, o desde el celular al #533 o en Bogotá al 3307000 donde se le suministrará la información necesaria para direccionar al trabajador o contratista accidentado a la IPS más cercana, de acuerdo al lugar de la ocurrencia del accidente.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096241" y="548306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b="1" dirty="0">
                <a:latin typeface="+mj-lt"/>
              </a:rPr>
              <a:t>NOTA: En caso de ser contratista llamar a la línea gratuita de la ARL en la cual se encuentra afiliado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048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30125" y="519716"/>
            <a:ext cx="836141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3200" dirty="0">
                <a:latin typeface="Arial Black" panose="020B0A04020102020204" pitchFamily="34" charset="0"/>
              </a:rPr>
              <a:t>PROCEDIMIENTO EN CASO DE ACCIDENTE DE TRABAJO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254" y="1844345"/>
            <a:ext cx="3651829" cy="139446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077744"/>
              </p:ext>
            </p:extLst>
          </p:nvPr>
        </p:nvGraphicFramePr>
        <p:xfrm>
          <a:off x="3844787" y="3486216"/>
          <a:ext cx="4685259" cy="2850645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791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4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6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/>
                        <a:t>ARL</a:t>
                      </a:r>
                      <a:endParaRPr lang="es-CO" sz="1600" dirty="0">
                        <a:latin typeface="+mj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/>
                        <a:t>LÍNEA GRATUITA</a:t>
                      </a:r>
                      <a:endParaRPr lang="es-CO" sz="1600" dirty="0">
                        <a:latin typeface="+mj-l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6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BOLÍVAR</a:t>
                      </a:r>
                      <a:endParaRPr lang="es-CO" sz="1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dirty="0"/>
                        <a:t>018000 123 322</a:t>
                      </a:r>
                      <a:endParaRPr lang="es-CO" sz="16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5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SURA</a:t>
                      </a:r>
                      <a:endParaRPr lang="es-CO" sz="1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018000 511414 </a:t>
                      </a:r>
                      <a:endParaRPr lang="es-CO" sz="1600" dirty="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018000 941414</a:t>
                      </a:r>
                      <a:endParaRPr lang="es-CO" sz="1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6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COLMENA</a:t>
                      </a:r>
                      <a:endParaRPr lang="es-CO" sz="1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018000 919667</a:t>
                      </a:r>
                      <a:endParaRPr lang="es-CO" sz="1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6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COLPATRIA</a:t>
                      </a:r>
                      <a:endParaRPr lang="es-CO" sz="1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018000 512620</a:t>
                      </a:r>
                      <a:endParaRPr lang="es-CO" sz="1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6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EQUIDAD</a:t>
                      </a:r>
                      <a:endParaRPr lang="es-CO" sz="1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018000 919538</a:t>
                      </a:r>
                      <a:endParaRPr lang="es-CO" sz="1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0781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854430" y="533275"/>
            <a:ext cx="868523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3200" dirty="0">
                <a:latin typeface="Arial Black" panose="020B0A04020102020204" pitchFamily="34" charset="0"/>
              </a:rPr>
              <a:t>PROCEDIMIENTO EN CASO DE ACCIDENTE DE TRABAJO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444" y="1797111"/>
            <a:ext cx="2209219" cy="3986199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6" name="Rectángulo 5"/>
          <p:cNvSpPr/>
          <p:nvPr/>
        </p:nvSpPr>
        <p:spPr>
          <a:xfrm>
            <a:off x="1308299" y="2866881"/>
            <a:ext cx="609600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271463" indent="-271463" algn="just"/>
            <a:r>
              <a:rPr lang="es-ES" sz="1600" b="1" dirty="0" smtClean="0">
                <a:latin typeface="+mj-lt"/>
              </a:rPr>
              <a:t>3</a:t>
            </a:r>
            <a:r>
              <a:rPr lang="es-ES" sz="1600" b="1" dirty="0">
                <a:latin typeface="+mj-lt"/>
              </a:rPr>
              <a:t>. </a:t>
            </a:r>
            <a:r>
              <a:rPr lang="es-ES" dirty="0">
                <a:latin typeface="+mj-lt"/>
              </a:rPr>
              <a:t>Comunicarse con el personal de la oficina de seguridad y salud en el trabajo para realizar la respectiva notificación del accidente antes de 48 horas subsiguientes al evento</a:t>
            </a:r>
            <a:r>
              <a:rPr lang="es-ES" dirty="0" smtClean="0">
                <a:latin typeface="+mj-lt"/>
              </a:rPr>
              <a:t>.</a:t>
            </a:r>
            <a:endParaRPr lang="es-ES" dirty="0">
              <a:latin typeface="+mj-lt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308299" y="1970806"/>
            <a:ext cx="60960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271463" indent="-271463" algn="just"/>
            <a:r>
              <a:rPr lang="es-ES" sz="1600" b="1" dirty="0">
                <a:latin typeface="+mj-lt"/>
              </a:rPr>
              <a:t>2</a:t>
            </a:r>
            <a:r>
              <a:rPr lang="es-ES" sz="1600" dirty="0">
                <a:latin typeface="+mj-lt"/>
              </a:rPr>
              <a:t>. </a:t>
            </a:r>
            <a:r>
              <a:rPr lang="es-ES" dirty="0">
                <a:latin typeface="+mj-lt"/>
              </a:rPr>
              <a:t>Realizar el traslado del trabajador y/o contratista accidentado a la IPS sugerida</a:t>
            </a:r>
            <a:r>
              <a:rPr lang="es-ES" dirty="0" smtClean="0">
                <a:latin typeface="+mj-lt"/>
              </a:rPr>
              <a:t>.</a:t>
            </a:r>
            <a:endParaRPr lang="es-ES" dirty="0">
              <a:latin typeface="+mj-lt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308299" y="3915951"/>
            <a:ext cx="609600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271463" indent="-271463" algn="just"/>
            <a:r>
              <a:rPr lang="es-ES" sz="1600" b="1" dirty="0" smtClean="0">
                <a:latin typeface="+mj-lt"/>
              </a:rPr>
              <a:t>4</a:t>
            </a:r>
            <a:r>
              <a:rPr lang="es-ES" sz="1600" b="1" dirty="0">
                <a:latin typeface="+mj-lt"/>
              </a:rPr>
              <a:t>. </a:t>
            </a:r>
            <a:r>
              <a:rPr lang="es-ES" dirty="0">
                <a:latin typeface="+mj-lt"/>
              </a:rPr>
              <a:t>La coordinación de seguridad y salud en el trabajo remitirá el respectivo informe a las partes que corresponden y realizará la respectiva investigación del accidente.</a:t>
            </a:r>
          </a:p>
        </p:txBody>
      </p:sp>
      <p:pic>
        <p:nvPicPr>
          <p:cNvPr id="9" name="Imagen 8">
            <a:hlinkClick r:id="rId3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315" y="5591625"/>
            <a:ext cx="613786" cy="818381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112356" y="5738203"/>
            <a:ext cx="69209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Consulta el </a:t>
            </a:r>
            <a:r>
              <a:rPr lang="es-E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Procedimiento en caso de Accidentes de trabajo</a:t>
            </a:r>
            <a:endParaRPr lang="en-US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39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13BA83ED-A913-455F-2908-6E65A8608ECB}"/>
              </a:ext>
            </a:extLst>
          </p:cNvPr>
          <p:cNvSpPr/>
          <p:nvPr/>
        </p:nvSpPr>
        <p:spPr>
          <a:xfrm>
            <a:off x="2955644" y="3938796"/>
            <a:ext cx="765300" cy="770708"/>
          </a:xfrm>
          <a:prstGeom prst="ellipse">
            <a:avLst/>
          </a:prstGeom>
          <a:solidFill>
            <a:srgbClr val="AEC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200" b="1" dirty="0">
                <a:solidFill>
                  <a:prstClr val="white"/>
                </a:solidFill>
                <a:latin typeface="Calibri" panose="020F0502020204030204"/>
              </a:rPr>
              <a:t>5</a:t>
            </a:r>
            <a:endParaRPr kumimoji="0" lang="es-CO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955644" y="2725928"/>
            <a:ext cx="8186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s-CO" sz="5400" kern="0" dirty="0">
                <a:latin typeface="Arial Black" panose="020B0A04020102020204" pitchFamily="34" charset="0"/>
                <a:cs typeface="Arial"/>
              </a:rPr>
              <a:t>Tour de emergencias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0D3DF71-233C-D637-B812-D64F6B98E376}"/>
              </a:ext>
            </a:extLst>
          </p:cNvPr>
          <p:cNvSpPr/>
          <p:nvPr/>
        </p:nvSpPr>
        <p:spPr>
          <a:xfrm flipV="1">
            <a:off x="3565244" y="4517873"/>
            <a:ext cx="6724918" cy="45719"/>
          </a:xfrm>
          <a:prstGeom prst="rect">
            <a:avLst/>
          </a:prstGeom>
          <a:solidFill>
            <a:srgbClr val="ADC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034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382161" y="341700"/>
            <a:ext cx="8237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O" sz="5400" dirty="0"/>
              <a:t>TOUR DE EMERGENCIAS UTS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422928" y="2384744"/>
            <a:ext cx="1850728" cy="2009336"/>
          </a:xfrm>
          <a:prstGeom prst="rect">
            <a:avLst/>
          </a:prstGeom>
        </p:spPr>
      </p:pic>
      <p:pic>
        <p:nvPicPr>
          <p:cNvPr id="12" name="Imagen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67753" y="4224828"/>
            <a:ext cx="1449307" cy="181788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2194" y="1874884"/>
            <a:ext cx="3486637" cy="3458058"/>
          </a:xfrm>
          <a:prstGeom prst="rect">
            <a:avLst/>
          </a:prstGeom>
        </p:spPr>
      </p:pic>
      <p:sp>
        <p:nvSpPr>
          <p:cNvPr id="14" name="Flecha izquierda 13"/>
          <p:cNvSpPr/>
          <p:nvPr/>
        </p:nvSpPr>
        <p:spPr>
          <a:xfrm>
            <a:off x="3240505" y="2294021"/>
            <a:ext cx="721895" cy="305224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uadroTexto 14"/>
          <p:cNvSpPr txBox="1"/>
          <p:nvPr/>
        </p:nvSpPr>
        <p:spPr>
          <a:xfrm>
            <a:off x="1363281" y="2259752"/>
            <a:ext cx="1989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Documentación</a:t>
            </a:r>
            <a:endParaRPr lang="es-CO" b="1" dirty="0"/>
          </a:p>
        </p:txBody>
      </p:sp>
      <p:sp>
        <p:nvSpPr>
          <p:cNvPr id="16" name="Flecha izquierda 15"/>
          <p:cNvSpPr/>
          <p:nvPr/>
        </p:nvSpPr>
        <p:spPr>
          <a:xfrm>
            <a:off x="3240505" y="2991853"/>
            <a:ext cx="721895" cy="305224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CuadroTexto 16"/>
          <p:cNvSpPr txBox="1"/>
          <p:nvPr/>
        </p:nvSpPr>
        <p:spPr>
          <a:xfrm>
            <a:off x="1363281" y="2957584"/>
            <a:ext cx="1989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Recursos para emergencias</a:t>
            </a:r>
            <a:endParaRPr lang="es-CO" b="1" dirty="0"/>
          </a:p>
        </p:txBody>
      </p:sp>
      <p:sp>
        <p:nvSpPr>
          <p:cNvPr id="18" name="Flecha izquierda 17"/>
          <p:cNvSpPr/>
          <p:nvPr/>
        </p:nvSpPr>
        <p:spPr>
          <a:xfrm>
            <a:off x="3264774" y="3782018"/>
            <a:ext cx="721895" cy="305224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CuadroTexto 18"/>
          <p:cNvSpPr txBox="1"/>
          <p:nvPr/>
        </p:nvSpPr>
        <p:spPr>
          <a:xfrm>
            <a:off x="1387550" y="3747749"/>
            <a:ext cx="1989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Brigadas de emergencia</a:t>
            </a:r>
            <a:endParaRPr lang="es-CO" b="1" dirty="0"/>
          </a:p>
        </p:txBody>
      </p:sp>
      <p:sp>
        <p:nvSpPr>
          <p:cNvPr id="20" name="Flecha izquierda 19"/>
          <p:cNvSpPr/>
          <p:nvPr/>
        </p:nvSpPr>
        <p:spPr>
          <a:xfrm>
            <a:off x="3264774" y="4694355"/>
            <a:ext cx="721895" cy="305224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CuadroTexto 20"/>
          <p:cNvSpPr txBox="1"/>
          <p:nvPr/>
        </p:nvSpPr>
        <p:spPr>
          <a:xfrm>
            <a:off x="1387550" y="4660086"/>
            <a:ext cx="1989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Puntos de encuentro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286933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584670" y="589924"/>
            <a:ext cx="4839786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CONTENIDO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ctángulo redondeado 11">
            <a:hlinkClick r:id="rId2" action="ppaction://hlinksldjump"/>
            <a:extLst>
              <a:ext uri="{FF2B5EF4-FFF2-40B4-BE49-F238E27FC236}">
                <a16:creationId xmlns:a16="http://schemas.microsoft.com/office/drawing/2014/main" id="{D3D187E5-8252-1594-A006-C1F91C010D74}"/>
              </a:ext>
            </a:extLst>
          </p:cNvPr>
          <p:cNvSpPr/>
          <p:nvPr/>
        </p:nvSpPr>
        <p:spPr>
          <a:xfrm>
            <a:off x="3810071" y="1875463"/>
            <a:ext cx="5077289" cy="439701"/>
          </a:xfrm>
          <a:prstGeom prst="roundRect">
            <a:avLst/>
          </a:prstGeom>
          <a:noFill/>
          <a:ln w="12700">
            <a:solidFill>
              <a:srgbClr val="AEC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>
                  <a:lumMod val="95000"/>
                  <a:lumOff val="5000"/>
                </a:schemeClr>
              </a:buClr>
            </a:pP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General de Seguridad Social en Salud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ipse 5">
            <a:hlinkClick r:id="rId2" action="ppaction://hlinksldjump"/>
            <a:extLst>
              <a:ext uri="{FF2B5EF4-FFF2-40B4-BE49-F238E27FC236}">
                <a16:creationId xmlns:a16="http://schemas.microsoft.com/office/drawing/2014/main" id="{303BEE4C-B258-117B-8C07-CF395E1633B7}"/>
              </a:ext>
            </a:extLst>
          </p:cNvPr>
          <p:cNvSpPr/>
          <p:nvPr/>
        </p:nvSpPr>
        <p:spPr>
          <a:xfrm>
            <a:off x="3218621" y="1747164"/>
            <a:ext cx="628650" cy="628650"/>
          </a:xfrm>
          <a:prstGeom prst="ellipse">
            <a:avLst/>
          </a:prstGeom>
          <a:solidFill>
            <a:srgbClr val="AEC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/>
              <a:t>1</a:t>
            </a:r>
          </a:p>
        </p:txBody>
      </p:sp>
      <p:sp>
        <p:nvSpPr>
          <p:cNvPr id="7" name="Rectángulo redondeado 12">
            <a:hlinkClick r:id="rId3" action="ppaction://hlinksldjump"/>
            <a:extLst>
              <a:ext uri="{FF2B5EF4-FFF2-40B4-BE49-F238E27FC236}">
                <a16:creationId xmlns:a16="http://schemas.microsoft.com/office/drawing/2014/main" id="{62B68091-12B7-91DF-BE62-F02C1324477A}"/>
              </a:ext>
            </a:extLst>
          </p:cNvPr>
          <p:cNvSpPr/>
          <p:nvPr/>
        </p:nvSpPr>
        <p:spPr>
          <a:xfrm>
            <a:off x="3787212" y="2666730"/>
            <a:ext cx="5138062" cy="439701"/>
          </a:xfrm>
          <a:prstGeom prst="roundRect">
            <a:avLst/>
          </a:prstGeom>
          <a:noFill/>
          <a:ln w="12700">
            <a:solidFill>
              <a:srgbClr val="AEC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>
                  <a:lumMod val="95000"/>
                  <a:lumOff val="5000"/>
                </a:schemeClr>
              </a:buClr>
            </a:pP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Gestión de Seguridad y Salud en el Trabajo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ipse 7">
            <a:hlinkClick r:id="rId3" action="ppaction://hlinksldjump"/>
            <a:extLst>
              <a:ext uri="{FF2B5EF4-FFF2-40B4-BE49-F238E27FC236}">
                <a16:creationId xmlns:a16="http://schemas.microsoft.com/office/drawing/2014/main" id="{08EEC840-9967-4970-C055-E59D5B1CB0EF}"/>
              </a:ext>
            </a:extLst>
          </p:cNvPr>
          <p:cNvSpPr/>
          <p:nvPr/>
        </p:nvSpPr>
        <p:spPr>
          <a:xfrm>
            <a:off x="3218621" y="2549395"/>
            <a:ext cx="628650" cy="628650"/>
          </a:xfrm>
          <a:prstGeom prst="ellipse">
            <a:avLst/>
          </a:prstGeom>
          <a:solidFill>
            <a:srgbClr val="9C9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/>
              <a:t>2</a:t>
            </a:r>
          </a:p>
        </p:txBody>
      </p:sp>
      <p:sp>
        <p:nvSpPr>
          <p:cNvPr id="9" name="Rectángulo redondeado 14">
            <a:hlinkClick r:id="rId4" action="ppaction://hlinksldjump"/>
            <a:extLst>
              <a:ext uri="{FF2B5EF4-FFF2-40B4-BE49-F238E27FC236}">
                <a16:creationId xmlns:a16="http://schemas.microsoft.com/office/drawing/2014/main" id="{6A44945B-4E1F-F69D-319F-06FE940A4AD4}"/>
              </a:ext>
            </a:extLst>
          </p:cNvPr>
          <p:cNvSpPr/>
          <p:nvPr/>
        </p:nvSpPr>
        <p:spPr>
          <a:xfrm>
            <a:off x="3787212" y="3412131"/>
            <a:ext cx="5138062" cy="439701"/>
          </a:xfrm>
          <a:prstGeom prst="roundRect">
            <a:avLst/>
          </a:prstGeom>
          <a:noFill/>
          <a:ln w="12700">
            <a:solidFill>
              <a:srgbClr val="AEC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>
                  <a:lumMod val="95000"/>
                  <a:lumOff val="5000"/>
                </a:schemeClr>
              </a:buClr>
            </a:pP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Accidente de trabajo y enfermedad laboral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ipse 9">
            <a:hlinkClick r:id="rId4" action="ppaction://hlinksldjump"/>
            <a:extLst>
              <a:ext uri="{FF2B5EF4-FFF2-40B4-BE49-F238E27FC236}">
                <a16:creationId xmlns:a16="http://schemas.microsoft.com/office/drawing/2014/main" id="{A1516856-2B2F-4CF1-78AC-27BC03E990EA}"/>
              </a:ext>
            </a:extLst>
          </p:cNvPr>
          <p:cNvSpPr/>
          <p:nvPr/>
        </p:nvSpPr>
        <p:spPr>
          <a:xfrm>
            <a:off x="3218621" y="3328766"/>
            <a:ext cx="628650" cy="628650"/>
          </a:xfrm>
          <a:prstGeom prst="ellipse">
            <a:avLst/>
          </a:prstGeom>
          <a:solidFill>
            <a:srgbClr val="AEC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/>
              <a:t>3</a:t>
            </a:r>
          </a:p>
        </p:txBody>
      </p:sp>
      <p:sp>
        <p:nvSpPr>
          <p:cNvPr id="11" name="Rectángulo redondeado 16">
            <a:hlinkClick r:id="rId5" action="ppaction://hlinksldjump"/>
            <a:extLst>
              <a:ext uri="{FF2B5EF4-FFF2-40B4-BE49-F238E27FC236}">
                <a16:creationId xmlns:a16="http://schemas.microsoft.com/office/drawing/2014/main" id="{A781B195-6D66-BC4A-736B-8BE02CBBC8DE}"/>
              </a:ext>
            </a:extLst>
          </p:cNvPr>
          <p:cNvSpPr/>
          <p:nvPr/>
        </p:nvSpPr>
        <p:spPr>
          <a:xfrm>
            <a:off x="3787212" y="4214041"/>
            <a:ext cx="5138062" cy="439701"/>
          </a:xfrm>
          <a:prstGeom prst="roundRect">
            <a:avLst/>
          </a:prstGeom>
          <a:noFill/>
          <a:ln w="12700">
            <a:solidFill>
              <a:srgbClr val="AEC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>
                  <a:lumMod val="95000"/>
                  <a:lumOff val="5000"/>
                </a:schemeClr>
              </a:buClr>
            </a:pP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Procedimiento en caso de accidente de trabajo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ipse 11">
            <a:hlinkClick r:id="rId5" action="ppaction://hlinksldjump"/>
            <a:extLst>
              <a:ext uri="{FF2B5EF4-FFF2-40B4-BE49-F238E27FC236}">
                <a16:creationId xmlns:a16="http://schemas.microsoft.com/office/drawing/2014/main" id="{1223EE77-7564-A168-18E9-88293CBCDA93}"/>
              </a:ext>
            </a:extLst>
          </p:cNvPr>
          <p:cNvSpPr/>
          <p:nvPr/>
        </p:nvSpPr>
        <p:spPr>
          <a:xfrm>
            <a:off x="3218621" y="4119567"/>
            <a:ext cx="628650" cy="628650"/>
          </a:xfrm>
          <a:prstGeom prst="ellipse">
            <a:avLst/>
          </a:prstGeom>
          <a:solidFill>
            <a:srgbClr val="9C9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/>
              <a:t>4</a:t>
            </a:r>
          </a:p>
        </p:txBody>
      </p:sp>
      <p:sp>
        <p:nvSpPr>
          <p:cNvPr id="13" name="Rectángulo redondeado 26">
            <a:hlinkClick r:id="rId6" action="ppaction://hlinksldjump"/>
            <a:extLst>
              <a:ext uri="{FF2B5EF4-FFF2-40B4-BE49-F238E27FC236}">
                <a16:creationId xmlns:a16="http://schemas.microsoft.com/office/drawing/2014/main" id="{1A44B786-F804-F8A1-8C4E-18BE0265058D}"/>
              </a:ext>
            </a:extLst>
          </p:cNvPr>
          <p:cNvSpPr/>
          <p:nvPr/>
        </p:nvSpPr>
        <p:spPr>
          <a:xfrm>
            <a:off x="3778322" y="5004842"/>
            <a:ext cx="5138062" cy="439701"/>
          </a:xfrm>
          <a:prstGeom prst="roundRect">
            <a:avLst/>
          </a:prstGeom>
          <a:noFill/>
          <a:ln w="12700">
            <a:solidFill>
              <a:srgbClr val="AEC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>
                  <a:lumMod val="95000"/>
                  <a:lumOff val="5000"/>
                </a:schemeClr>
              </a:buClr>
            </a:pP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 de emergencias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lipse 13">
            <a:hlinkClick r:id="rId6" action="ppaction://hlinksldjump"/>
            <a:extLst>
              <a:ext uri="{FF2B5EF4-FFF2-40B4-BE49-F238E27FC236}">
                <a16:creationId xmlns:a16="http://schemas.microsoft.com/office/drawing/2014/main" id="{DDE48B03-200B-CDC9-E0B0-0568C8C699EA}"/>
              </a:ext>
            </a:extLst>
          </p:cNvPr>
          <p:cNvSpPr/>
          <p:nvPr/>
        </p:nvSpPr>
        <p:spPr>
          <a:xfrm>
            <a:off x="3218621" y="4888286"/>
            <a:ext cx="628650" cy="628650"/>
          </a:xfrm>
          <a:prstGeom prst="ellipse">
            <a:avLst/>
          </a:prstGeom>
          <a:solidFill>
            <a:srgbClr val="AEC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22062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15979" y="537547"/>
            <a:ext cx="5943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O" sz="5400" dirty="0">
                <a:latin typeface="Arial Black" panose="020B0A04020102020204" pitchFamily="34" charset="0"/>
              </a:rPr>
              <a:t>GRUPO DE SST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531803" y="2563511"/>
            <a:ext cx="370640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latin typeface="+mj-lt"/>
              </a:rPr>
              <a:t>Todo lo que debes conocer de SST lo encuentras </a:t>
            </a:r>
            <a:r>
              <a:rPr lang="es-CO" sz="2400" dirty="0" smtClean="0">
                <a:latin typeface="+mj-lt"/>
              </a:rPr>
              <a:t>en nuestro sitio web</a:t>
            </a:r>
            <a:endParaRPr lang="es-CO" sz="2400" dirty="0">
              <a:latin typeface="+mj-lt"/>
              <a:hlinkClick r:id="rId2"/>
            </a:endParaRPr>
          </a:p>
          <a:p>
            <a:pPr algn="ctr"/>
            <a:endParaRPr lang="es-CO" sz="2400" dirty="0" smtClean="0">
              <a:latin typeface="+mj-lt"/>
            </a:endParaRPr>
          </a:p>
          <a:p>
            <a:pPr algn="ctr"/>
            <a:r>
              <a:rPr lang="es-CO" sz="2400" dirty="0" smtClean="0">
                <a:latin typeface="+mj-lt"/>
              </a:rPr>
              <a:t>¡Visítanos!</a:t>
            </a:r>
            <a:endParaRPr lang="es-CO" sz="2400" dirty="0">
              <a:latin typeface="+mj-lt"/>
            </a:endParaRPr>
          </a:p>
          <a:p>
            <a:pPr algn="ctr"/>
            <a:endParaRPr lang="es-CO" dirty="0">
              <a:latin typeface="+mj-lt"/>
            </a:endParaRPr>
          </a:p>
        </p:txBody>
      </p:sp>
      <p:pic>
        <p:nvPicPr>
          <p:cNvPr id="7" name="Imagen 6">
            <a:hlinkClick r:id="rId2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0894" y="5671646"/>
            <a:ext cx="613786" cy="81838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894" y="1785683"/>
            <a:ext cx="4401051" cy="356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40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74610"/>
            <a:ext cx="485938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¡GRACIAS!</a:t>
            </a:r>
            <a:endParaRPr lang="es-ES" sz="8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1285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329880" y="1877148"/>
            <a:ext cx="953841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Sistema General de Seguridad</a:t>
            </a:r>
          </a:p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Social en Salud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Elipse 4">
            <a:hlinkClick r:id="rId2" action="ppaction://hlinksldjump"/>
            <a:extLst>
              <a:ext uri="{FF2B5EF4-FFF2-40B4-BE49-F238E27FC236}">
                <a16:creationId xmlns:a16="http://schemas.microsoft.com/office/drawing/2014/main" id="{303BEE4C-B258-117B-8C07-CF395E1633B7}"/>
              </a:ext>
            </a:extLst>
          </p:cNvPr>
          <p:cNvSpPr/>
          <p:nvPr/>
        </p:nvSpPr>
        <p:spPr>
          <a:xfrm>
            <a:off x="2423251" y="4171005"/>
            <a:ext cx="628650" cy="628650"/>
          </a:xfrm>
          <a:prstGeom prst="ellipse">
            <a:avLst/>
          </a:prstGeom>
          <a:solidFill>
            <a:srgbClr val="AEC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/>
              <a:t>1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0D3DF71-233C-D637-B812-D64F6B98E376}"/>
              </a:ext>
            </a:extLst>
          </p:cNvPr>
          <p:cNvSpPr/>
          <p:nvPr/>
        </p:nvSpPr>
        <p:spPr>
          <a:xfrm flipV="1">
            <a:off x="2947398" y="4462471"/>
            <a:ext cx="6144349" cy="45719"/>
          </a:xfrm>
          <a:prstGeom prst="rect">
            <a:avLst/>
          </a:prstGeom>
          <a:solidFill>
            <a:srgbClr val="ADC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7185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345175" y="300446"/>
            <a:ext cx="81834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Sistema General de Seguridad Social en Salud</a:t>
            </a:r>
            <a:endParaRPr lang="es-E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0D3DF71-233C-D637-B812-D64F6B98E376}"/>
              </a:ext>
            </a:extLst>
          </p:cNvPr>
          <p:cNvSpPr/>
          <p:nvPr/>
        </p:nvSpPr>
        <p:spPr>
          <a:xfrm flipV="1">
            <a:off x="2587504" y="839501"/>
            <a:ext cx="7698829" cy="45719"/>
          </a:xfrm>
          <a:prstGeom prst="rect">
            <a:avLst/>
          </a:prstGeom>
          <a:solidFill>
            <a:srgbClr val="ADC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50362" y="4243285"/>
            <a:ext cx="1449307" cy="1817881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1750851" y="1924130"/>
            <a:ext cx="631113" cy="419287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/>
          <p:cNvSpPr txBox="1"/>
          <p:nvPr/>
        </p:nvSpPr>
        <p:spPr>
          <a:xfrm>
            <a:off x="1852750" y="2324139"/>
            <a:ext cx="3657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spc="50" dirty="0" smtClean="0">
                <a:ln w="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L</a:t>
            </a:r>
          </a:p>
          <a:p>
            <a:r>
              <a:rPr lang="es-ES" sz="3200" b="1" spc="50" dirty="0" smtClean="0">
                <a:ln w="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E</a:t>
            </a:r>
          </a:p>
          <a:p>
            <a:r>
              <a:rPr lang="es-ES" sz="3200" b="1" spc="50" dirty="0" smtClean="0">
                <a:ln w="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Y</a:t>
            </a:r>
          </a:p>
          <a:p>
            <a:endParaRPr lang="es-ES" sz="3200" b="1" spc="50" dirty="0" smtClean="0">
              <a:ln w="0">
                <a:solidFill>
                  <a:schemeClr val="tx1"/>
                </a:solidFill>
              </a:ln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  <a:p>
            <a:r>
              <a:rPr lang="es-ES" sz="3200" b="1" spc="50" dirty="0" smtClean="0">
                <a:ln w="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1</a:t>
            </a:r>
          </a:p>
          <a:p>
            <a:r>
              <a:rPr lang="es-ES" sz="3200" b="1" spc="50" dirty="0" smtClean="0">
                <a:ln w="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0</a:t>
            </a:r>
          </a:p>
          <a:p>
            <a:r>
              <a:rPr lang="es-ES" sz="3200" b="1" spc="50" dirty="0" smtClean="0">
                <a:ln w="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0</a:t>
            </a:r>
            <a:endParaRPr lang="es-ES" sz="2800" b="1" dirty="0" smtClean="0">
              <a:ln w="0"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  <a:p>
            <a:endParaRPr lang="es-CO" sz="2800" dirty="0">
              <a:ln>
                <a:solidFill>
                  <a:schemeClr val="tx1"/>
                </a:solidFill>
              </a:ln>
              <a:latin typeface="Arial Black" panose="020B0A040201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656400" y="1838496"/>
            <a:ext cx="2273848" cy="1015663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AFP</a:t>
            </a:r>
            <a:endParaRPr lang="es-CO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656400" y="3293635"/>
            <a:ext cx="2530549" cy="1015663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EPS</a:t>
            </a:r>
            <a:endParaRPr lang="es-CO" sz="6000" b="1" dirty="0">
              <a:ln w="222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587504" y="4655709"/>
            <a:ext cx="2530549" cy="1015663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</a:rPr>
              <a:t>ARL</a:t>
            </a:r>
            <a:endParaRPr lang="es-CO" sz="6000" b="1" dirty="0">
              <a:ln w="22225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Recortar rectángulo de esquina sencilla 13"/>
          <p:cNvSpPr/>
          <p:nvPr/>
        </p:nvSpPr>
        <p:spPr>
          <a:xfrm>
            <a:off x="4549329" y="1924130"/>
            <a:ext cx="4720855" cy="830997"/>
          </a:xfrm>
          <a:prstGeom prst="snip1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Invalidez, Vejez y Muerte por riesgo común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3923828" y="1634147"/>
            <a:ext cx="6362505" cy="41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Administradora de Fondos de Pensiones</a:t>
            </a:r>
            <a:endParaRPr lang="es-CO" b="1" dirty="0">
              <a:solidFill>
                <a:schemeClr val="tx1"/>
              </a:solidFill>
            </a:endParaRPr>
          </a:p>
        </p:txBody>
      </p:sp>
      <p:sp>
        <p:nvSpPr>
          <p:cNvPr id="16" name="Recortar rectángulo de esquina sencilla 15"/>
          <p:cNvSpPr/>
          <p:nvPr/>
        </p:nvSpPr>
        <p:spPr>
          <a:xfrm>
            <a:off x="4549329" y="3570458"/>
            <a:ext cx="4720855" cy="830997"/>
          </a:xfrm>
          <a:prstGeom prst="snip1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Enfermedad General, Maternidad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923828" y="3280475"/>
            <a:ext cx="6362505" cy="4154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Entidades Promotoras de Salud</a:t>
            </a:r>
            <a:endParaRPr lang="es-CO" b="1" dirty="0">
              <a:solidFill>
                <a:schemeClr val="tx1"/>
              </a:solidFill>
            </a:endParaRPr>
          </a:p>
        </p:txBody>
      </p:sp>
      <p:sp>
        <p:nvSpPr>
          <p:cNvPr id="18" name="Recortar rectángulo de esquina sencilla 17"/>
          <p:cNvSpPr/>
          <p:nvPr/>
        </p:nvSpPr>
        <p:spPr>
          <a:xfrm>
            <a:off x="4552191" y="5089550"/>
            <a:ext cx="4720855" cy="830997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Accidente de Trabajo, Enfermedad Laboral</a:t>
            </a: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 -ATEL-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3926690" y="4799567"/>
            <a:ext cx="6362505" cy="4154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Administradoras de Riesgos Laborales</a:t>
            </a:r>
            <a:endParaRPr lang="es-CO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19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</a:t>
            </a:r>
            <a:endParaRPr lang="es-CO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13BA83ED-A913-455F-2908-6E65A8608ECB}"/>
              </a:ext>
            </a:extLst>
          </p:cNvPr>
          <p:cNvSpPr/>
          <p:nvPr/>
        </p:nvSpPr>
        <p:spPr>
          <a:xfrm>
            <a:off x="2345401" y="4168020"/>
            <a:ext cx="635113" cy="627017"/>
          </a:xfrm>
          <a:prstGeom prst="ellipse">
            <a:avLst/>
          </a:prstGeom>
          <a:solidFill>
            <a:srgbClr val="AEC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/>
              <a:t>2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0D3DF71-233C-D637-B812-D64F6B98E376}"/>
              </a:ext>
            </a:extLst>
          </p:cNvPr>
          <p:cNvSpPr/>
          <p:nvPr/>
        </p:nvSpPr>
        <p:spPr>
          <a:xfrm flipV="1">
            <a:off x="2810999" y="4609937"/>
            <a:ext cx="7025334" cy="45719"/>
          </a:xfrm>
          <a:prstGeom prst="rect">
            <a:avLst/>
          </a:prstGeom>
          <a:solidFill>
            <a:srgbClr val="ADC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/>
          <p:cNvSpPr/>
          <p:nvPr/>
        </p:nvSpPr>
        <p:spPr>
          <a:xfrm>
            <a:off x="1885785" y="1239336"/>
            <a:ext cx="842042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Sistema de Seguridad y</a:t>
            </a:r>
          </a:p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Salud en el Trabajo SG-SST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03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061895" y="341700"/>
            <a:ext cx="5937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Política de SST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330" y="1843488"/>
            <a:ext cx="3339939" cy="430737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727" y="1717654"/>
            <a:ext cx="3339939" cy="4307370"/>
          </a:xfrm>
          <a:prstGeom prst="rect">
            <a:avLst/>
          </a:prstGeom>
        </p:spPr>
      </p:pic>
      <p:sp>
        <p:nvSpPr>
          <p:cNvPr id="9" name="Llamada rectangular 8"/>
          <p:cNvSpPr/>
          <p:nvPr/>
        </p:nvSpPr>
        <p:spPr>
          <a:xfrm>
            <a:off x="5159901" y="1843488"/>
            <a:ext cx="6096000" cy="3416320"/>
          </a:xfrm>
          <a:prstGeom prst="wedgeRectCallout">
            <a:avLst>
              <a:gd name="adj1" fmla="val -57026"/>
              <a:gd name="adj2" fmla="val 23948"/>
            </a:avLst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lvl="0"/>
            <a:r>
              <a:rPr lang="es-CO" b="1" dirty="0">
                <a:latin typeface="+mj-lt"/>
              </a:rPr>
              <a:t>Objetivos del SG-SST</a:t>
            </a:r>
          </a:p>
          <a:p>
            <a:pPr lvl="0"/>
            <a:endParaRPr lang="es-CO" dirty="0">
              <a:latin typeface="+mj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dirty="0">
                <a:latin typeface="+mj-lt"/>
              </a:rPr>
              <a:t>Identificar los peligros, evaluar y valorar los riesgos presentes en sus actividades académicas, administrativas, y otras relacionadas, a fin de establecer los respectivos controles y/o protocolos  de bioseguridad, que permitan prevenir los accidentes y enfermedades laborales. </a:t>
            </a:r>
            <a:endParaRPr lang="en-US" dirty="0">
              <a:latin typeface="+mj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dirty="0">
                <a:latin typeface="+mj-lt"/>
              </a:rPr>
              <a:t>Proteger la seguridad y salud de sus trabajadores y contratistas de prestación de servicios, estudiantes, y visitantes en todas sus dependencias y regionales. </a:t>
            </a:r>
            <a:endParaRPr lang="en-US" dirty="0">
              <a:latin typeface="+mj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dirty="0">
                <a:latin typeface="+mj-lt"/>
              </a:rPr>
              <a:t>Cumplir la normatividad nacional vigente aplicable en materia de riesgos laborales.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773687" y="5484965"/>
            <a:ext cx="54822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Consulta la </a:t>
            </a:r>
            <a:r>
              <a:rPr lang="es-E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Política de SST</a:t>
            </a:r>
            <a:endParaRPr lang="en-US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n 10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901" y="5414329"/>
            <a:ext cx="613786" cy="81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7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239657" y="279462"/>
            <a:ext cx="843269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dirty="0">
                <a:latin typeface="Arial Black" panose="020B0A04020102020204" pitchFamily="34" charset="0"/>
              </a:rPr>
              <a:t>POLÍTICA DE PREVENCIÓN DEL CONSUMO DE ALCOHOL, TABACO Y SUSTANCIAS PSICOACTIVAS</a:t>
            </a:r>
          </a:p>
        </p:txBody>
      </p:sp>
      <p:sp>
        <p:nvSpPr>
          <p:cNvPr id="5" name="Marcador de contenido 5"/>
          <p:cNvSpPr txBox="1">
            <a:spLocks/>
          </p:cNvSpPr>
          <p:nvPr/>
        </p:nvSpPr>
        <p:spPr>
          <a:xfrm>
            <a:off x="1740858" y="1721809"/>
            <a:ext cx="9102055" cy="4394907"/>
          </a:xfrm>
          <a:prstGeom prst="round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CO" sz="18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Prohibir</a:t>
            </a:r>
            <a:r>
              <a:rPr lang="es-CO" sz="1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CO" sz="18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 indebida utilización de medicamentos formulados o el uso, posesión, distribución o venta de drogas controladas, tabaco, bebidas embriagantes, sustancias alucinógenas, psicoactivas, enervantes o que generen dependencia, en funciones de trabajo dentro de las instalaciones o vehículos de la institución o al servicio de ella.</a:t>
            </a:r>
          </a:p>
          <a:p>
            <a:pPr algn="just">
              <a:lnSpc>
                <a:spcPct val="120000"/>
              </a:lnSpc>
            </a:pPr>
            <a:endParaRPr lang="es-CO" sz="1800" dirty="0">
              <a:solidFill>
                <a:schemeClr val="tx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CO" sz="18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Prohibir el ingreso a la institución bajo los efectos del alcohol, drogas y/o sustancias alucinógenas, psicoactivas, enervantes, o que creen dependencia.</a:t>
            </a:r>
          </a:p>
          <a:p>
            <a:pPr algn="just">
              <a:lnSpc>
                <a:spcPct val="120000"/>
              </a:lnSpc>
            </a:pPr>
            <a:endParaRPr lang="es-CO" sz="1800" dirty="0">
              <a:solidFill>
                <a:schemeClr val="tx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CO" sz="18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Desarrollar campañas conjuntamente con Bienestar Institucional, seguridad y salud en el trabajo y unidades académicas que permitan divulgar la prevención del consumo de tabaco, alcohol y sustancias psicoactivas, alucinógenas o enervantes entre los trabajadores, contratistas, subcontratistas y estudiantes de la institución</a:t>
            </a:r>
            <a:r>
              <a:rPr lang="es-CO" sz="1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079888" y="1537143"/>
            <a:ext cx="4110484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/>
            <a:r>
              <a:rPr lang="es-CO" dirty="0" smtClean="0"/>
              <a:t>Se </a:t>
            </a:r>
            <a:r>
              <a:rPr lang="es-CO" dirty="0"/>
              <a:t>establecen los siguientes </a:t>
            </a:r>
            <a:r>
              <a:rPr lang="es-CO" dirty="0" smtClean="0"/>
              <a:t>lineamientos</a:t>
            </a:r>
            <a:endParaRPr lang="en-US" dirty="0"/>
          </a:p>
        </p:txBody>
      </p:sp>
      <p:pic>
        <p:nvPicPr>
          <p:cNvPr id="7" name="Imagen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533" y="6001816"/>
            <a:ext cx="613786" cy="818381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587319" y="6382023"/>
            <a:ext cx="6848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Consulta la </a:t>
            </a:r>
            <a:r>
              <a:rPr lang="es-E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Política de Prevención del consumo de alcohol, tabaco y sustancias psicoactivas</a:t>
            </a:r>
            <a:endParaRPr lang="en-US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49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602881" y="362234"/>
            <a:ext cx="49862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s-CO" sz="4800" dirty="0">
                <a:latin typeface="Arial Black" panose="020B0A04020102020204" pitchFamily="34" charset="0"/>
              </a:rPr>
              <a:t>COPASST UTS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3579" y="1463040"/>
            <a:ext cx="6769133" cy="3745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1666875" y="5385601"/>
            <a:ext cx="88582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Consulta la </a:t>
            </a:r>
            <a:r>
              <a:rPr lang="es-E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4"/>
              </a:rPr>
              <a:t>Resolución </a:t>
            </a:r>
            <a:r>
              <a:rPr lang="en-U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4"/>
              </a:rPr>
              <a:t>No</a:t>
            </a:r>
            <a:r>
              <a:rPr lang="en-U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4"/>
              </a:rPr>
              <a:t>. </a:t>
            </a:r>
            <a:r>
              <a:rPr lang="en-U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4"/>
              </a:rPr>
              <a:t>02-88</a:t>
            </a:r>
            <a:r>
              <a:rPr lang="en-U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p</a:t>
            </a:r>
            <a:r>
              <a:rPr lang="es-ES" sz="1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or medio </a:t>
            </a:r>
            <a:r>
              <a:rPr lang="es-ES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 la cual se designan a los representantes de la Institución, y se conforma el Comité Paritario en Seguridad y Salud en el Trabajo COPASST de las Unidades Tecnológicas de Santander para el periodo 2023-2025 </a:t>
            </a:r>
            <a:endParaRPr lang="en-US" sz="1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Imagen 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089" y="5305884"/>
            <a:ext cx="613786" cy="81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404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1857</Words>
  <Application>Microsoft Office PowerPoint</Application>
  <PresentationFormat>Panorámica</PresentationFormat>
  <Paragraphs>241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Prensa UTS</dc:creator>
  <cp:lastModifiedBy>Grupo de Seguridad y Salud en el Trabajo</cp:lastModifiedBy>
  <cp:revision>20</cp:revision>
  <dcterms:created xsi:type="dcterms:W3CDTF">2025-02-11T16:41:12Z</dcterms:created>
  <dcterms:modified xsi:type="dcterms:W3CDTF">2025-02-20T14:16:10Z</dcterms:modified>
</cp:coreProperties>
</file>