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42" r:id="rId2"/>
    <p:sldId id="915" r:id="rId3"/>
    <p:sldId id="947" r:id="rId4"/>
    <p:sldId id="918" r:id="rId5"/>
    <p:sldId id="919" r:id="rId6"/>
    <p:sldId id="920" r:id="rId7"/>
    <p:sldId id="921" r:id="rId8"/>
    <p:sldId id="922" r:id="rId9"/>
    <p:sldId id="948" r:id="rId10"/>
    <p:sldId id="949" r:id="rId11"/>
    <p:sldId id="950" r:id="rId12"/>
    <p:sldId id="951" r:id="rId13"/>
    <p:sldId id="952" r:id="rId14"/>
    <p:sldId id="953" r:id="rId15"/>
    <p:sldId id="970" r:id="rId16"/>
    <p:sldId id="966" r:id="rId17"/>
    <p:sldId id="957" r:id="rId18"/>
    <p:sldId id="958" r:id="rId19"/>
    <p:sldId id="968" r:id="rId20"/>
    <p:sldId id="960" r:id="rId21"/>
    <p:sldId id="961" r:id="rId22"/>
    <p:sldId id="962" r:id="rId23"/>
    <p:sldId id="963" r:id="rId24"/>
    <p:sldId id="964" r:id="rId25"/>
    <p:sldId id="967" r:id="rId26"/>
    <p:sldId id="943" r:id="rId27"/>
    <p:sldId id="431" r:id="rId28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Alfredo Blanco Soler" initials="SAB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F9ED7"/>
    <a:srgbClr val="0094DA"/>
    <a:srgbClr val="C45297"/>
    <a:srgbClr val="00AFA7"/>
    <a:srgbClr val="00A476"/>
    <a:srgbClr val="B06E0E"/>
    <a:srgbClr val="33CC33"/>
    <a:srgbClr val="CC6600"/>
    <a:srgbClr val="D7B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B54E9D-B23C-4F22-B84C-7906A193695B}" type="datetimeFigureOut">
              <a:rPr lang="es-ES" smtClean="0"/>
              <a:t>04/10/2018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E5F0FA-1251-4D7A-8D98-40592B601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4CC2-29CD-C24D-BD73-075769EA75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C4CC2-29CD-C24D-BD73-075769EA75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31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85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48A9E-9B5A-D44B-BAB7-6241E8568999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797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4CC2-29CD-C24D-BD73-075769EA75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9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4CC2-29CD-C24D-BD73-075769EA75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C4CC2-29CD-C24D-BD73-075769EA75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68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17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550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470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968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as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t="60097" r="27535" b="17335"/>
          <a:stretch/>
        </p:blipFill>
        <p:spPr>
          <a:xfrm>
            <a:off x="1444507" y="640753"/>
            <a:ext cx="2553630" cy="1074128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 rot="16200000">
            <a:off x="11311886" y="3321236"/>
            <a:ext cx="1049286" cy="215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b="0" spc="300" dirty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t="60097" r="27535" b="17335"/>
          <a:stretch/>
        </p:blipFill>
        <p:spPr>
          <a:xfrm>
            <a:off x="8698743" y="4868729"/>
            <a:ext cx="2553630" cy="1074128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6" descr="logo_60_anos_60_anos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" y="5009965"/>
            <a:ext cx="1761495" cy="1761491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2578497" y="1055724"/>
            <a:ext cx="3950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  <a:endParaRPr lang="es-ES_tradnl" sz="8000" b="1" dirty="0">
              <a:solidFill>
                <a:srgbClr val="3337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uadroTexto 9"/>
          <p:cNvSpPr txBox="1"/>
          <p:nvPr userDrawn="1"/>
        </p:nvSpPr>
        <p:spPr>
          <a:xfrm>
            <a:off x="2687903" y="2610090"/>
            <a:ext cx="4828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Función Pública</a:t>
            </a: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Carrera 6 No 12-62, Bogotá, D.C., Colombia</a:t>
            </a: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Conmutador: 7395656 Fax: 7395657</a:t>
            </a: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Web: </a:t>
            </a:r>
            <a:r>
              <a:rPr lang="es-ES_tradnl" sz="1400" b="1" dirty="0" err="1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www.funcionpublica.gov.co</a:t>
            </a:r>
            <a:endParaRPr lang="es-ES_tradnl" sz="1400" b="1" dirty="0">
              <a:solidFill>
                <a:srgbClr val="3337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e-mail: </a:t>
            </a:r>
            <a:r>
              <a:rPr lang="es-ES_tradnl" sz="1400" b="1" dirty="0" err="1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eva@funcionpublica.gov.co</a:t>
            </a:r>
            <a:endParaRPr lang="es-ES_tradnl" sz="1400" b="1" dirty="0">
              <a:solidFill>
                <a:srgbClr val="3337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Línea gratuita de atención al usuario: 018000 917770</a:t>
            </a:r>
          </a:p>
          <a:p>
            <a:pPr>
              <a:lnSpc>
                <a:spcPct val="150000"/>
              </a:lnSpc>
            </a:pPr>
            <a:endParaRPr lang="es-ES_tradnl" sz="1400" b="1" dirty="0">
              <a:solidFill>
                <a:srgbClr val="3337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</a:rPr>
              <a:t>Bogotá, D.C., Colombia.</a:t>
            </a:r>
          </a:p>
        </p:txBody>
      </p:sp>
      <p:pic>
        <p:nvPicPr>
          <p:cNvPr id="14" name="Imagen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3"/>
          <a:stretch/>
        </p:blipFill>
        <p:spPr>
          <a:xfrm>
            <a:off x="1859031" y="5880753"/>
            <a:ext cx="2199627" cy="7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5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 r="2345" b="-1243"/>
          <a:stretch/>
        </p:blipFill>
        <p:spPr>
          <a:xfrm>
            <a:off x="0" y="0"/>
            <a:ext cx="4175760" cy="42570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31729" y="1457566"/>
            <a:ext cx="7182196" cy="3314081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El título de tu presentación aquí.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31729" y="4902220"/>
            <a:ext cx="7182196" cy="888980"/>
          </a:xfrm>
        </p:spPr>
        <p:txBody>
          <a:bodyPr/>
          <a:lstStyle>
            <a:lvl1pPr marL="0" indent="0">
              <a:buNone/>
              <a:defRPr>
                <a:solidFill>
                  <a:srgbClr val="EB903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s-ES_tradnl" dirty="0"/>
              <a:t>Texto descriptivo aquí si lo hay o nombre de la dirección o dependencia</a:t>
            </a:r>
          </a:p>
        </p:txBody>
      </p:sp>
      <p:sp>
        <p:nvSpPr>
          <p:cNvPr id="13" name="CuadroTexto 12"/>
          <p:cNvSpPr txBox="1"/>
          <p:nvPr userDrawn="1"/>
        </p:nvSpPr>
        <p:spPr>
          <a:xfrm rot="16200000">
            <a:off x="10911436" y="3321278"/>
            <a:ext cx="18501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b="0" spc="300" dirty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7" name="Imagen 1" descr="logo_60_anos_60_anos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" y="1"/>
            <a:ext cx="2340864" cy="2340864"/>
          </a:xfrm>
          <a:prstGeom prst="rect">
            <a:avLst/>
          </a:prstGeom>
        </p:spPr>
      </p:pic>
      <p:sp>
        <p:nvSpPr>
          <p:cNvPr id="9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2631729" y="5913120"/>
            <a:ext cx="1318479" cy="54181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s-ES_tradnl" dirty="0"/>
              <a:t>Fecha 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3"/>
          <a:stretch/>
        </p:blipFill>
        <p:spPr>
          <a:xfrm>
            <a:off x="6445529" y="5890703"/>
            <a:ext cx="2199627" cy="74303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156" y="5978025"/>
            <a:ext cx="3546844" cy="64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ángulo 11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316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 userDrawn="1"/>
        </p:nvSpPr>
        <p:spPr>
          <a:xfrm rot="16200000">
            <a:off x="10911436" y="3321278"/>
            <a:ext cx="18501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spc="300" dirty="0"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spc="300" dirty="0"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spc="3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Rectángulo 4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993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 o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297236" y="2154773"/>
            <a:ext cx="4388676" cy="15367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EB90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_tradnl" dirty="0"/>
              <a:t>1. </a:t>
            </a:r>
            <a:r>
              <a:rPr lang="es-ES_tradnl" dirty="0" err="1"/>
              <a:t>Items</a:t>
            </a:r>
            <a:r>
              <a:rPr lang="es-ES_tradnl" dirty="0"/>
              <a:t> del índice aquí.</a:t>
            </a:r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7236" y="4183079"/>
            <a:ext cx="4388676" cy="15367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_tradnl" dirty="0"/>
              <a:t>2. </a:t>
            </a:r>
            <a:r>
              <a:rPr lang="es-ES_tradnl" dirty="0" err="1"/>
              <a:t>Items</a:t>
            </a:r>
            <a:r>
              <a:rPr lang="es-ES_tradnl" dirty="0"/>
              <a:t> del índice aquí.</a:t>
            </a:r>
          </a:p>
        </p:txBody>
      </p:sp>
      <p:sp>
        <p:nvSpPr>
          <p:cNvPr id="12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949440" y="2154773"/>
            <a:ext cx="4404360" cy="15367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_tradnl" dirty="0"/>
              <a:t>3. </a:t>
            </a:r>
            <a:r>
              <a:rPr lang="es-ES_tradnl" dirty="0" err="1"/>
              <a:t>Items</a:t>
            </a:r>
            <a:r>
              <a:rPr lang="es-ES_tradnl" dirty="0"/>
              <a:t> del índice aquí.</a:t>
            </a:r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949440" y="4183079"/>
            <a:ext cx="4404360" cy="15367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EB90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_tradnl" dirty="0"/>
              <a:t>4. </a:t>
            </a:r>
            <a:r>
              <a:rPr lang="es-ES_tradnl" dirty="0" err="1"/>
              <a:t>Items</a:t>
            </a:r>
            <a:r>
              <a:rPr lang="es-ES_tradnl" dirty="0"/>
              <a:t> del índice aquí.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 hasCustomPrompt="1"/>
          </p:nvPr>
        </p:nvSpPr>
        <p:spPr>
          <a:xfrm>
            <a:off x="838200" y="412232"/>
            <a:ext cx="10346473" cy="1325563"/>
          </a:xfrm>
        </p:spPr>
        <p:txBody>
          <a:bodyPr>
            <a:normAutofit/>
          </a:bodyPr>
          <a:lstStyle>
            <a:lvl1pPr algn="r">
              <a:defRPr sz="6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Tu índice </a:t>
            </a:r>
            <a:r>
              <a:rPr lang="es-ES_tradnl"/>
              <a:t>o agenda</a:t>
            </a:r>
            <a:endParaRPr lang="es-ES_tradnl" dirty="0"/>
          </a:p>
        </p:txBody>
      </p:sp>
      <p:sp>
        <p:nvSpPr>
          <p:cNvPr id="17" name="CuadroTexto 16"/>
          <p:cNvSpPr txBox="1"/>
          <p:nvPr userDrawn="1"/>
        </p:nvSpPr>
        <p:spPr>
          <a:xfrm rot="16200000">
            <a:off x="10911436" y="3321278"/>
            <a:ext cx="18501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b="0" spc="300" dirty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" descr="logo_60_anos_60_anos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329" y="5943601"/>
            <a:ext cx="914399" cy="914399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 r="2345" b="91470"/>
          <a:stretch/>
        </p:blipFill>
        <p:spPr>
          <a:xfrm>
            <a:off x="-182880" y="9896"/>
            <a:ext cx="417576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8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ícon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Tu título aquí.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>
            <a:lvl1pPr algn="ctr">
              <a:defRPr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Tu ícono aquí.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34545" y="1825625"/>
            <a:ext cx="511925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_tradnl" dirty="0"/>
              <a:t>Tu texto aquí.</a:t>
            </a:r>
          </a:p>
        </p:txBody>
      </p:sp>
      <p:sp>
        <p:nvSpPr>
          <p:cNvPr id="15" name="CuadroTexto 14"/>
          <p:cNvSpPr txBox="1"/>
          <p:nvPr userDrawn="1"/>
        </p:nvSpPr>
        <p:spPr>
          <a:xfrm rot="16200000">
            <a:off x="10911436" y="3321278"/>
            <a:ext cx="18501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b="0" spc="300" dirty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1" descr="logo_60_anos_60_anos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329" y="5943601"/>
            <a:ext cx="914399" cy="914399"/>
          </a:xfrm>
          <a:prstGeom prst="rect">
            <a:avLst/>
          </a:prstGeom>
        </p:spPr>
      </p:pic>
      <p:pic>
        <p:nvPicPr>
          <p:cNvPr id="9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 r="2345" b="91470"/>
          <a:stretch/>
        </p:blipFill>
        <p:spPr>
          <a:xfrm>
            <a:off x="-182880" y="9896"/>
            <a:ext cx="417576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4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97291317-C0BF-42CE-91D6-A6ADB19D8A80}"/>
              </a:ext>
            </a:extLst>
          </p:cNvPr>
          <p:cNvSpPr txBox="1"/>
          <p:nvPr userDrawn="1"/>
        </p:nvSpPr>
        <p:spPr>
          <a:xfrm rot="16200000">
            <a:off x="10910887" y="3321051"/>
            <a:ext cx="185102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_tradnl" sz="800">
                <a:solidFill>
                  <a:srgbClr val="40404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FUNCI</a:t>
            </a:r>
            <a:r>
              <a:rPr lang="es-ES" altLang="es-ES_tradnl" sz="800">
                <a:solidFill>
                  <a:srgbClr val="40404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ÓN PÚBLICA -</a:t>
            </a:r>
            <a:endParaRPr lang="es-ES_tradnl" altLang="es-ES_tradnl" sz="800">
              <a:solidFill>
                <a:srgbClr val="40404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8F5EAF41-CE5F-498A-94C7-7DDA39CE6745}"/>
              </a:ext>
            </a:extLst>
          </p:cNvPr>
          <p:cNvSpPr/>
          <p:nvPr userDrawn="1"/>
        </p:nvSpPr>
        <p:spPr>
          <a:xfrm>
            <a:off x="11653838" y="0"/>
            <a:ext cx="538162" cy="803275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4" name="Imagen 1" descr="logo_60_anos_60_anos_logo.png">
            <a:extLst>
              <a:ext uri="{FF2B5EF4-FFF2-40B4-BE49-F238E27FC236}">
                <a16:creationId xmlns="" xmlns:a16="http://schemas.microsoft.com/office/drawing/2014/main" id="{2D5C784C-92AA-4F43-B2E0-7A1106CDB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82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17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934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 userDrawn="1"/>
        </p:nvSpPr>
        <p:spPr>
          <a:xfrm>
            <a:off x="11805724" y="15240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549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Rectángulo 9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67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Rectángulo 5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245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Rectángulo 4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70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376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745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9B2-366C-43FC-9EDE-2210B05D83B8}" type="datetimeFigureOut">
              <a:rPr lang="es-CO" smtClean="0"/>
              <a:t>04/10/2018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93BD6-166D-4A48-A585-547FF0B07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798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1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png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emf"/><Relationship Id="rId5" Type="http://schemas.openxmlformats.org/officeDocument/2006/relationships/image" Target="../media/image8.png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8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jpe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1.png"/><Relationship Id="rId4" Type="http://schemas.openxmlformats.org/officeDocument/2006/relationships/image" Target="../media/image1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194596" y="5964674"/>
            <a:ext cx="3120678" cy="541810"/>
          </a:xfrm>
        </p:spPr>
        <p:txBody>
          <a:bodyPr>
            <a:normAutofit/>
          </a:bodyPr>
          <a:lstStyle/>
          <a:p>
            <a:r>
              <a:rPr lang="es-CO" dirty="0" smtClean="0"/>
              <a:t>Julio </a:t>
            </a:r>
            <a:r>
              <a:rPr lang="es-CO" dirty="0"/>
              <a:t>de 2018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3864159" y="1848539"/>
            <a:ext cx="4922460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3200" dirty="0"/>
          </a:p>
          <a:p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Sistema de </a:t>
            </a:r>
            <a:r>
              <a:rPr lang="es-ES_tradn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Gestión y</a:t>
            </a:r>
            <a:endParaRPr lang="es-ES_tradnl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/>
              <a:cs typeface="Arial Black"/>
            </a:endParaRPr>
          </a:p>
          <a:p>
            <a:pPr>
              <a:lnSpc>
                <a:spcPct val="80000"/>
              </a:lnSpc>
            </a:pPr>
            <a:endParaRPr lang="en-US" sz="7200" dirty="0">
              <a:latin typeface="Arial Black"/>
              <a:cs typeface="Arial Black"/>
            </a:endParaRPr>
          </a:p>
        </p:txBody>
      </p:sp>
      <p:pic>
        <p:nvPicPr>
          <p:cNvPr id="6" name="Picture 1" descr="logo_mipg_FINAL_tell-02.png">
            <a:extLst>
              <a:ext uri="{FF2B5EF4-FFF2-40B4-BE49-F238E27FC236}">
                <a16:creationId xmlns="" xmlns:a16="http://schemas.microsoft.com/office/drawing/2014/main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3690744" y="3353160"/>
            <a:ext cx="5095875" cy="15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8634071" y="1509917"/>
            <a:ext cx="2356590" cy="2429857"/>
            <a:chOff x="8634071" y="735134"/>
            <a:chExt cx="2356590" cy="2429857"/>
          </a:xfrm>
        </p:grpSpPr>
        <p:sp>
          <p:nvSpPr>
            <p:cNvPr id="38" name="Oval 37"/>
            <p:cNvSpPr/>
            <p:nvPr/>
          </p:nvSpPr>
          <p:spPr>
            <a:xfrm>
              <a:off x="8634071" y="808400"/>
              <a:ext cx="2356590" cy="2356591"/>
            </a:xfrm>
            <a:prstGeom prst="ellipse">
              <a:avLst/>
            </a:prstGeom>
            <a:solidFill>
              <a:schemeClr val="bg1">
                <a:lumMod val="85000"/>
                <a:alpha val="25000"/>
              </a:schemeClr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85380" y="735134"/>
              <a:ext cx="633698" cy="1022813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4600" y="2239084"/>
            <a:ext cx="2326994" cy="23528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385039" y="4038998"/>
            <a:ext cx="2902461" cy="1903785"/>
            <a:chOff x="8385039" y="2981959"/>
            <a:chExt cx="2902461" cy="1903785"/>
          </a:xfrm>
        </p:grpSpPr>
        <p:pic>
          <p:nvPicPr>
            <p:cNvPr id="24" name="Imagen 49">
              <a:extLst>
                <a:ext uri="{FF2B5EF4-FFF2-40B4-BE49-F238E27FC236}">
                  <a16:creationId xmlns="" xmlns:a16="http://schemas.microsoft.com/office/drawing/2014/main" id="{42316694-9F56-46EB-AC0F-246759ECD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2985" y="2981959"/>
              <a:ext cx="1309586" cy="672767"/>
            </a:xfrm>
            <a:prstGeom prst="rect">
              <a:avLst/>
            </a:prstGeom>
          </p:spPr>
        </p:pic>
        <p:pic>
          <p:nvPicPr>
            <p:cNvPr id="28" name="Imagen 61">
              <a:extLst>
                <a:ext uri="{FF2B5EF4-FFF2-40B4-BE49-F238E27FC236}">
                  <a16:creationId xmlns="" xmlns:a16="http://schemas.microsoft.com/office/drawing/2014/main" id="{D81F3A3B-42F3-4DC8-BD39-FBC1EA8D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339766" y="3183053"/>
              <a:ext cx="1047624" cy="2357757"/>
            </a:xfrm>
            <a:prstGeom prst="rect">
              <a:avLst/>
            </a:prstGeom>
          </p:spPr>
        </p:pic>
        <p:sp>
          <p:nvSpPr>
            <p:cNvPr id="29" name="Rectangle 20">
              <a:extLst>
                <a:ext uri="{FF2B5EF4-FFF2-40B4-BE49-F238E27FC236}">
                  <a16:creationId xmlns="" xmlns:a16="http://schemas.microsoft.com/office/drawing/2014/main" id="{93DAF540-82BB-4E52-8E87-9EC27DE700BE}"/>
                </a:ext>
              </a:extLst>
            </p:cNvPr>
            <p:cNvSpPr/>
            <p:nvPr/>
          </p:nvSpPr>
          <p:spPr>
            <a:xfrm flipH="1">
              <a:off x="8385039" y="3986153"/>
              <a:ext cx="2902461" cy="880823"/>
            </a:xfrm>
            <a:prstGeom prst="rect">
              <a:avLst/>
            </a:prstGeom>
            <a:solidFill>
              <a:srgbClr val="E566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Rectángulo 63">
            <a:extLst>
              <a:ext uri="{FF2B5EF4-FFF2-40B4-BE49-F238E27FC236}">
                <a16:creationId xmlns="" xmlns:a16="http://schemas.microsoft.com/office/drawing/2014/main" id="{2FD01ED8-5783-44B0-87A3-5B8552C885FF}"/>
              </a:ext>
            </a:extLst>
          </p:cNvPr>
          <p:cNvSpPr/>
          <p:nvPr/>
        </p:nvSpPr>
        <p:spPr>
          <a:xfrm>
            <a:off x="8361216" y="5143207"/>
            <a:ext cx="29242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kern="1400" spc="100" dirty="0">
                <a:solidFill>
                  <a:prstClr val="white"/>
                </a:solidFill>
                <a:latin typeface="Arial Narrow"/>
                <a:cs typeface="Arial Narrow"/>
              </a:rPr>
              <a:t>Satisfacción de necesidades </a:t>
            </a:r>
          </a:p>
          <a:p>
            <a:pPr algn="ctr"/>
            <a:r>
              <a:rPr lang="tr-TR" sz="1400" b="1" kern="1400" spc="100" dirty="0">
                <a:solidFill>
                  <a:prstClr val="white"/>
                </a:solidFill>
                <a:latin typeface="Arial Narrow"/>
                <a:cs typeface="Arial Narrow"/>
              </a:rPr>
              <a:t>y</a:t>
            </a:r>
            <a:r>
              <a:rPr lang="es-CO" sz="1400" b="1" kern="1400" spc="100" dirty="0">
                <a:solidFill>
                  <a:prstClr val="white"/>
                </a:solidFill>
                <a:latin typeface="Arial Narrow"/>
                <a:cs typeface="Arial Narrow"/>
              </a:rPr>
              <a:t> goce efectivo de derechos de los ciudadanos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133733" y="2700595"/>
            <a:ext cx="1419486" cy="550916"/>
            <a:chOff x="5317514" y="2639965"/>
            <a:chExt cx="1920894" cy="310978"/>
          </a:xfrm>
          <a:solidFill>
            <a:srgbClr val="E5661D"/>
          </a:solidFill>
        </p:grpSpPr>
        <p:sp>
          <p:nvSpPr>
            <p:cNvPr id="49" name="Rectangle 48"/>
            <p:cNvSpPr/>
            <p:nvPr/>
          </p:nvSpPr>
          <p:spPr>
            <a:xfrm>
              <a:off x="5325748" y="2639965"/>
              <a:ext cx="1904424" cy="31097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17514" y="2641733"/>
              <a:ext cx="1920894" cy="2953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kern="1400" spc="100" dirty="0">
                  <a:solidFill>
                    <a:prstClr val="white"/>
                  </a:solidFill>
                  <a:latin typeface="Arial Narrow"/>
                  <a:cs typeface="Arial Narrow"/>
                </a:rPr>
                <a:t>Mejor</a:t>
              </a:r>
            </a:p>
            <a:p>
              <a:pPr algn="ctr"/>
              <a:r>
                <a:rPr lang="es-ES_tradnl" sz="1400" b="1" kern="1400" spc="100" dirty="0">
                  <a:solidFill>
                    <a:prstClr val="white"/>
                  </a:solidFill>
                  <a:latin typeface="Arial Narrow"/>
                  <a:cs typeface="Arial Narrow"/>
                </a:rPr>
                <a:t>desempeño</a:t>
              </a:r>
              <a:endParaRPr lang="en-US" sz="1400" b="1" kern="1400" spc="1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056451" y="2703724"/>
            <a:ext cx="1438515" cy="550916"/>
            <a:chOff x="5125783" y="2639965"/>
            <a:chExt cx="2355442" cy="310978"/>
          </a:xfrm>
          <a:solidFill>
            <a:srgbClr val="E5661D"/>
          </a:solidFill>
        </p:grpSpPr>
        <p:sp>
          <p:nvSpPr>
            <p:cNvPr id="52" name="Rectangle 51"/>
            <p:cNvSpPr/>
            <p:nvPr/>
          </p:nvSpPr>
          <p:spPr>
            <a:xfrm>
              <a:off x="5125783" y="2639965"/>
              <a:ext cx="2304353" cy="31097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56941" y="2708791"/>
              <a:ext cx="2324284" cy="17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kern="1400" spc="100" dirty="0">
                  <a:solidFill>
                    <a:prstClr val="white"/>
                  </a:solidFill>
                  <a:latin typeface="Arial Narrow"/>
                  <a:cs typeface="Arial Narrow"/>
                </a:rPr>
                <a:t>Resultados</a:t>
              </a:r>
              <a:endParaRPr lang="en-US" sz="1400" b="1" kern="1400" spc="1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54" name="Plus 53"/>
          <p:cNvSpPr>
            <a:spLocks noChangeAspect="1"/>
          </p:cNvSpPr>
          <p:nvPr/>
        </p:nvSpPr>
        <p:spPr>
          <a:xfrm flipH="1" flipV="1">
            <a:off x="9670862" y="2782145"/>
            <a:ext cx="314199" cy="324000"/>
          </a:xfrm>
          <a:prstGeom prst="mathPlus">
            <a:avLst/>
          </a:prstGeom>
          <a:solidFill>
            <a:srgbClr val="1597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773424" y="2347208"/>
            <a:ext cx="2770156" cy="630017"/>
            <a:chOff x="3773424" y="2754788"/>
            <a:chExt cx="2770156" cy="630017"/>
          </a:xfrm>
        </p:grpSpPr>
        <p:grpSp>
          <p:nvGrpSpPr>
            <p:cNvPr id="58" name="Group 57"/>
            <p:cNvGrpSpPr/>
            <p:nvPr/>
          </p:nvGrpSpPr>
          <p:grpSpPr>
            <a:xfrm>
              <a:off x="4634662" y="2754788"/>
              <a:ext cx="1908918" cy="630017"/>
              <a:chOff x="4820172" y="2025567"/>
              <a:chExt cx="1908918" cy="63001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0172" y="2025567"/>
                <a:ext cx="507832" cy="630017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536366" y="2259534"/>
                <a:ext cx="11927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Políticas</a:t>
                </a:r>
                <a:endParaRPr lang="en-US" sz="1400" b="1" kern="1400" spc="100" dirty="0">
                  <a:solidFill>
                    <a:srgbClr val="3B3838"/>
                  </a:solidFill>
                  <a:latin typeface="Arial Narrow"/>
                  <a:cs typeface="Arial Narrow"/>
                </a:endParaRP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>
              <a:off x="3773424" y="3141995"/>
              <a:ext cx="671211" cy="0"/>
            </a:xfrm>
            <a:prstGeom prst="line">
              <a:avLst/>
            </a:prstGeom>
            <a:ln w="38100" cmpd="sng">
              <a:solidFill>
                <a:srgbClr val="E566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169920" y="1350363"/>
            <a:ext cx="3624132" cy="805466"/>
            <a:chOff x="3169920" y="1656343"/>
            <a:chExt cx="3624132" cy="805466"/>
          </a:xfrm>
        </p:grpSpPr>
        <p:grpSp>
          <p:nvGrpSpPr>
            <p:cNvPr id="57" name="Group 56"/>
            <p:cNvGrpSpPr/>
            <p:nvPr/>
          </p:nvGrpSpPr>
          <p:grpSpPr>
            <a:xfrm>
              <a:off x="4672166" y="1656343"/>
              <a:ext cx="2121886" cy="805466"/>
              <a:chOff x="4857676" y="793422"/>
              <a:chExt cx="2121886" cy="805466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57676" y="793422"/>
                <a:ext cx="432824" cy="698595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536366" y="860224"/>
                <a:ext cx="14431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kern="1400" spc="100" dirty="0">
                    <a:solidFill>
                      <a:srgbClr val="E7E6E6">
                        <a:lumMod val="25000"/>
                      </a:srgbClr>
                    </a:solidFill>
                    <a:latin typeface="Arial Narrow"/>
                    <a:cs typeface="Arial Narrow"/>
                  </a:rPr>
                  <a:t>Entidades y </a:t>
                </a:r>
                <a:br>
                  <a:rPr lang="es-ES_tradnl" sz="1400" b="1" kern="1400" spc="100" dirty="0">
                    <a:solidFill>
                      <a:srgbClr val="E7E6E6">
                        <a:lumMod val="25000"/>
                      </a:srgbClr>
                    </a:solidFill>
                    <a:latin typeface="Arial Narrow"/>
                    <a:cs typeface="Arial Narrow"/>
                  </a:rPr>
                </a:br>
                <a:r>
                  <a:rPr lang="es-ES_tradnl" sz="1400" b="1" kern="1400" spc="100" dirty="0">
                    <a:solidFill>
                      <a:srgbClr val="E7E6E6">
                        <a:lumMod val="25000"/>
                      </a:srgbClr>
                    </a:solidFill>
                    <a:latin typeface="Arial Narrow"/>
                    <a:cs typeface="Arial Narrow"/>
                  </a:rPr>
                  <a:t>Organismos</a:t>
                </a:r>
              </a:p>
              <a:p>
                <a:r>
                  <a:rPr lang="en-US" sz="1400" b="1" kern="1400" spc="100" dirty="0">
                    <a:solidFill>
                      <a:srgbClr val="E7E6E6">
                        <a:lumMod val="25000"/>
                      </a:srgbClr>
                    </a:solidFill>
                    <a:latin typeface="Arial Narrow"/>
                    <a:cs typeface="Arial Narrow"/>
                  </a:rPr>
                  <a:t>d</a:t>
                </a:r>
                <a:r>
                  <a:rPr lang="es-ES_tradnl" sz="1400" b="1" kern="1400" spc="100" dirty="0">
                    <a:solidFill>
                      <a:srgbClr val="E7E6E6">
                        <a:lumMod val="25000"/>
                      </a:srgbClr>
                    </a:solidFill>
                    <a:latin typeface="Arial Narrow"/>
                    <a:cs typeface="Arial Narrow"/>
                  </a:rPr>
                  <a:t>e Estado</a:t>
                </a:r>
                <a:endParaRPr lang="en-US" sz="1400" b="1" kern="1400" spc="100" dirty="0">
                  <a:solidFill>
                    <a:srgbClr val="E7E6E6">
                      <a:lumMod val="25000"/>
                    </a:srgbClr>
                  </a:solidFill>
                  <a:latin typeface="Arial Narrow"/>
                  <a:cs typeface="Arial Narrow"/>
                </a:endParaRPr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>
              <a:off x="3169920" y="2266874"/>
              <a:ext cx="1274715" cy="0"/>
            </a:xfrm>
            <a:prstGeom prst="line">
              <a:avLst/>
            </a:prstGeom>
            <a:ln w="38100" cap="flat" cmpd="sng">
              <a:solidFill>
                <a:srgbClr val="E5661D"/>
              </a:solidFill>
              <a:miter lim="800000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3773424" y="3234007"/>
            <a:ext cx="2770156" cy="477324"/>
            <a:chOff x="3773424" y="3733027"/>
            <a:chExt cx="2770156" cy="477324"/>
          </a:xfrm>
        </p:grpSpPr>
        <p:grpSp>
          <p:nvGrpSpPr>
            <p:cNvPr id="56" name="Group 55"/>
            <p:cNvGrpSpPr/>
            <p:nvPr/>
          </p:nvGrpSpPr>
          <p:grpSpPr>
            <a:xfrm>
              <a:off x="4742417" y="3733027"/>
              <a:ext cx="1801163" cy="477324"/>
              <a:chOff x="4927927" y="3492750"/>
              <a:chExt cx="1801163" cy="47732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7927" y="3492750"/>
                <a:ext cx="404357" cy="477324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536366" y="3585908"/>
                <a:ext cx="11927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Normas</a:t>
                </a:r>
                <a:endParaRPr lang="en-US" sz="1400" b="1" kern="1400" spc="100" dirty="0">
                  <a:solidFill>
                    <a:srgbClr val="3B3838"/>
                  </a:solidFill>
                  <a:latin typeface="Arial Narrow"/>
                  <a:cs typeface="Arial Narrow"/>
                </a:endParaRP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>
              <a:off x="3773424" y="4017116"/>
              <a:ext cx="671211" cy="0"/>
            </a:xfrm>
            <a:prstGeom prst="line">
              <a:avLst/>
            </a:prstGeom>
            <a:ln w="38100" cmpd="sng">
              <a:solidFill>
                <a:srgbClr val="E566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371911" y="3995961"/>
            <a:ext cx="3310178" cy="511344"/>
            <a:chOff x="3371911" y="3995961"/>
            <a:chExt cx="3310178" cy="511344"/>
          </a:xfrm>
        </p:grpSpPr>
        <p:grpSp>
          <p:nvGrpSpPr>
            <p:cNvPr id="68" name="Group 67"/>
            <p:cNvGrpSpPr/>
            <p:nvPr/>
          </p:nvGrpSpPr>
          <p:grpSpPr>
            <a:xfrm>
              <a:off x="3371911" y="4111918"/>
              <a:ext cx="3310178" cy="307777"/>
              <a:chOff x="3534328" y="3826185"/>
              <a:chExt cx="3009252" cy="307777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350856" y="3826185"/>
                <a:ext cx="11927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Recursos</a:t>
                </a:r>
                <a:endParaRPr lang="en-US" sz="1400" b="1" kern="1400" spc="100" dirty="0">
                  <a:solidFill>
                    <a:srgbClr val="3B3838"/>
                  </a:solidFill>
                  <a:latin typeface="Arial Narrow"/>
                  <a:cs typeface="Arial Narrow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3534328" y="4017116"/>
                <a:ext cx="910307" cy="0"/>
              </a:xfrm>
              <a:prstGeom prst="line">
                <a:avLst/>
              </a:prstGeom>
              <a:ln w="38100" cmpd="sng">
                <a:solidFill>
                  <a:srgbClr val="E5661D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59330" y="3995961"/>
              <a:ext cx="503986" cy="511344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2894077" y="4619279"/>
            <a:ext cx="4913557" cy="738664"/>
            <a:chOff x="2930843" y="4539179"/>
            <a:chExt cx="4913557" cy="738664"/>
          </a:xfrm>
        </p:grpSpPr>
        <p:grpSp>
          <p:nvGrpSpPr>
            <p:cNvPr id="55" name="Group 54"/>
            <p:cNvGrpSpPr/>
            <p:nvPr/>
          </p:nvGrpSpPr>
          <p:grpSpPr>
            <a:xfrm>
              <a:off x="4623526" y="4539179"/>
              <a:ext cx="3220874" cy="738664"/>
              <a:chOff x="4809036" y="4937479"/>
              <a:chExt cx="3220874" cy="73866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9036" y="5092341"/>
                <a:ext cx="530105" cy="428941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5507826" y="4937479"/>
                <a:ext cx="25220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Información </a:t>
                </a:r>
                <a:r>
                  <a:rPr lang="en-US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p</a:t>
                </a:r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ara el desarrollo de la gestión </a:t>
                </a:r>
              </a:p>
              <a:p>
                <a:r>
                  <a:rPr lang="es-ES_tradnl" sz="1400" b="1" kern="1400" spc="100" dirty="0">
                    <a:solidFill>
                      <a:srgbClr val="3B3838"/>
                    </a:solidFill>
                    <a:latin typeface="Arial Narrow"/>
                    <a:cs typeface="Arial Narrow"/>
                  </a:rPr>
                  <a:t>y desempeño institucional</a:t>
                </a:r>
                <a:endParaRPr lang="en-US" sz="1400" b="1" kern="1400" spc="100" dirty="0">
                  <a:solidFill>
                    <a:srgbClr val="3B3838"/>
                  </a:solidFill>
                  <a:latin typeface="Arial Narrow"/>
                  <a:cs typeface="Arial Narrow"/>
                </a:endParaRPr>
              </a:p>
            </p:txBody>
          </p:sp>
        </p:grpSp>
        <p:cxnSp>
          <p:nvCxnSpPr>
            <p:cNvPr id="75" name="Straight Connector 74"/>
            <p:cNvCxnSpPr/>
            <p:nvPr/>
          </p:nvCxnSpPr>
          <p:spPr>
            <a:xfrm>
              <a:off x="2930843" y="4892238"/>
              <a:ext cx="1513792" cy="0"/>
            </a:xfrm>
            <a:prstGeom prst="line">
              <a:avLst/>
            </a:prstGeom>
            <a:ln w="38100" cmpd="sng">
              <a:solidFill>
                <a:srgbClr val="E566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ight Arrow 78"/>
          <p:cNvSpPr/>
          <p:nvPr/>
        </p:nvSpPr>
        <p:spPr>
          <a:xfrm rot="5400000">
            <a:off x="9610794" y="3479495"/>
            <a:ext cx="468278" cy="231951"/>
          </a:xfrm>
          <a:prstGeom prst="rightArrow">
            <a:avLst>
              <a:gd name="adj1" fmla="val 28099"/>
              <a:gd name="adj2" fmla="val 50000"/>
            </a:avLst>
          </a:prstGeom>
          <a:solidFill>
            <a:srgbClr val="1597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792"/>
              </a:solidFill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7640">
            <a:off x="6537774" y="516857"/>
            <a:ext cx="1316755" cy="14026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54426" y="2006009"/>
            <a:ext cx="2818998" cy="2818998"/>
            <a:chOff x="746468" y="1903879"/>
            <a:chExt cx="3023258" cy="302325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468" y="1903879"/>
              <a:ext cx="3023258" cy="3023258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968927" y="2126338"/>
              <a:ext cx="2578340" cy="2578340"/>
            </a:xfrm>
            <a:prstGeom prst="ellipse">
              <a:avLst/>
            </a:prstGeom>
            <a:solidFill>
              <a:srgbClr val="E566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05524" y="342583"/>
            <a:ext cx="3232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400" spc="100" dirty="0" err="1">
                <a:solidFill>
                  <a:srgbClr val="51A9BD"/>
                </a:solidFill>
                <a:latin typeface="Arial Narrow"/>
                <a:cs typeface="Arial Narrow"/>
              </a:rPr>
              <a:t>Objeto</a:t>
            </a:r>
            <a:r>
              <a:rPr lang="en-US" sz="2000" b="1" kern="1400" spc="100" dirty="0">
                <a:solidFill>
                  <a:srgbClr val="51A9BD"/>
                </a:solidFill>
                <a:latin typeface="Arial Narrow"/>
                <a:cs typeface="Arial Narrow"/>
              </a:rPr>
              <a:t>: </a:t>
            </a:r>
            <a:r>
              <a:rPr lang="en-US" sz="2000" b="1" u="sng" kern="1400" spc="100" dirty="0" err="1">
                <a:solidFill>
                  <a:srgbClr val="51A9BD"/>
                </a:solidFill>
                <a:latin typeface="Arial Narrow"/>
                <a:cs typeface="Arial Narrow"/>
              </a:rPr>
              <a:t>Dirigir</a:t>
            </a:r>
            <a:r>
              <a:rPr lang="en-US" sz="2000" b="1" u="sng" kern="1400" spc="100" dirty="0">
                <a:solidFill>
                  <a:srgbClr val="51A9BD"/>
                </a:solidFill>
                <a:latin typeface="Arial Narrow"/>
                <a:cs typeface="Arial Narrow"/>
              </a:rPr>
              <a:t> la </a:t>
            </a:r>
            <a:r>
              <a:rPr lang="en-US" sz="2000" b="1" u="sng" kern="1400" spc="100" dirty="0" err="1">
                <a:solidFill>
                  <a:srgbClr val="51A9BD"/>
                </a:solidFill>
                <a:latin typeface="Arial Narrow"/>
                <a:cs typeface="Arial Narrow"/>
              </a:rPr>
              <a:t>gestión</a:t>
            </a:r>
            <a:endParaRPr lang="en-US" sz="2000" b="1" u="sng" kern="1400" spc="100" dirty="0">
              <a:solidFill>
                <a:srgbClr val="51A9BD"/>
              </a:solidFill>
              <a:latin typeface="Arial Narrow"/>
              <a:cs typeface="Arial Narrow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314146" y="2344627"/>
            <a:ext cx="2057764" cy="2057764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1072" y="1643556"/>
            <a:ext cx="3459908" cy="3459908"/>
            <a:chOff x="580506" y="1582990"/>
            <a:chExt cx="3581040" cy="358104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0506" y="1582990"/>
              <a:ext cx="3581040" cy="35810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34633" y="2988755"/>
              <a:ext cx="2186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prstClr val="white"/>
                  </a:solidFill>
                  <a:latin typeface="Arial"/>
                  <a:cs typeface="Arial"/>
                </a:rPr>
                <a:t>Sistema</a:t>
              </a:r>
              <a:r>
                <a:rPr lang="en-US" sz="2000" b="1" dirty="0">
                  <a:solidFill>
                    <a:prstClr val="white"/>
                  </a:solidFill>
                  <a:latin typeface="Arial"/>
                  <a:cs typeface="Arial"/>
                </a:rPr>
                <a:t> </a:t>
              </a:r>
            </a:p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Arial"/>
                  <a:cs typeface="Arial"/>
                </a:rPr>
                <a:t>de Gestión</a:t>
              </a:r>
            </a:p>
          </p:txBody>
        </p:sp>
      </p:grpSp>
      <p:sp>
        <p:nvSpPr>
          <p:cNvPr id="60" name="Rectangle 8"/>
          <p:cNvSpPr/>
          <p:nvPr/>
        </p:nvSpPr>
        <p:spPr>
          <a:xfrm>
            <a:off x="11732381" y="2723535"/>
            <a:ext cx="312135" cy="1796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7969358" y="1253765"/>
            <a:ext cx="3763023" cy="5253642"/>
            <a:chOff x="7969358" y="1253765"/>
            <a:chExt cx="3763023" cy="5253642"/>
          </a:xfrm>
        </p:grpSpPr>
        <p:sp>
          <p:nvSpPr>
            <p:cNvPr id="13" name="Rectángulo 12"/>
            <p:cNvSpPr/>
            <p:nvPr/>
          </p:nvSpPr>
          <p:spPr>
            <a:xfrm>
              <a:off x="7969358" y="1253765"/>
              <a:ext cx="3763023" cy="5068976"/>
            </a:xfrm>
            <a:prstGeom prst="rect">
              <a:avLst/>
            </a:prstGeom>
            <a:noFill/>
            <a:ln w="38100">
              <a:solidFill>
                <a:srgbClr val="15979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558522" y="6138075"/>
              <a:ext cx="24708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_tradnl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Legalidad </a:t>
              </a:r>
              <a:r>
                <a:rPr lang="en-US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e</a:t>
              </a:r>
              <a:r>
                <a:rPr lang="es-ES_tradnl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 integridad</a:t>
              </a:r>
              <a:endParaRPr lang="es-CO" b="1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49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1FD3A70C-BF59-4964-ADCA-00230808673A}"/>
              </a:ext>
            </a:extLst>
          </p:cNvPr>
          <p:cNvSpPr/>
          <p:nvPr/>
        </p:nvSpPr>
        <p:spPr>
          <a:xfrm>
            <a:off x="3370732" y="1639070"/>
            <a:ext cx="5465012" cy="2962504"/>
          </a:xfrm>
          <a:prstGeom prst="roundRect">
            <a:avLst>
              <a:gd name="adj" fmla="val 50000"/>
            </a:avLst>
          </a:prstGeom>
          <a:noFill/>
          <a:ln w="28575" cmpd="sng">
            <a:solidFill>
              <a:srgbClr val="2A2C29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="" xmlns:a16="http://schemas.microsoft.com/office/drawing/2014/main" id="{A7478CFF-B163-43CE-A41A-ACED21CF386F}"/>
              </a:ext>
            </a:extLst>
          </p:cNvPr>
          <p:cNvSpPr/>
          <p:nvPr/>
        </p:nvSpPr>
        <p:spPr>
          <a:xfrm>
            <a:off x="3729388" y="1956976"/>
            <a:ext cx="4747702" cy="238101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6200" cmpd="sng">
            <a:solidFill>
              <a:srgbClr val="2A2C29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7C4C3FA-BD70-490E-8309-2766F2890D12}"/>
              </a:ext>
            </a:extLst>
          </p:cNvPr>
          <p:cNvSpPr txBox="1"/>
          <p:nvPr/>
        </p:nvSpPr>
        <p:spPr>
          <a:xfrm>
            <a:off x="4176227" y="5247902"/>
            <a:ext cx="385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300" normalizeH="0" baseline="0" noProof="0" dirty="0">
                <a:ln>
                  <a:noFill/>
                </a:ln>
                <a:solidFill>
                  <a:srgbClr val="333732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ARTICULACIÓN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="" xmlns:a16="http://schemas.microsoft.com/office/drawing/2014/main" id="{EAA0BE27-4A9E-4F7C-B65C-156D972DE469}"/>
              </a:ext>
            </a:extLst>
          </p:cNvPr>
          <p:cNvGrpSpPr/>
          <p:nvPr/>
        </p:nvGrpSpPr>
        <p:grpSpPr>
          <a:xfrm>
            <a:off x="4171085" y="2262273"/>
            <a:ext cx="3900518" cy="1794520"/>
            <a:chOff x="4034076" y="1464235"/>
            <a:chExt cx="3900518" cy="1794520"/>
          </a:xfrm>
        </p:grpSpPr>
        <p:grpSp>
          <p:nvGrpSpPr>
            <p:cNvPr id="10" name="Agrupar 8">
              <a:extLst>
                <a:ext uri="{FF2B5EF4-FFF2-40B4-BE49-F238E27FC236}">
                  <a16:creationId xmlns="" xmlns:a16="http://schemas.microsoft.com/office/drawing/2014/main" id="{E583EB6C-9F6F-4577-947E-A0903B3F7C76}"/>
                </a:ext>
              </a:extLst>
            </p:cNvPr>
            <p:cNvGrpSpPr/>
            <p:nvPr/>
          </p:nvGrpSpPr>
          <p:grpSpPr>
            <a:xfrm>
              <a:off x="4034076" y="1464235"/>
              <a:ext cx="1794520" cy="1794520"/>
              <a:chOff x="2047303" y="704024"/>
              <a:chExt cx="2981072" cy="2981072"/>
            </a:xfrm>
            <a:solidFill>
              <a:srgbClr val="EB7B22"/>
            </a:solidFill>
          </p:grpSpPr>
          <p:sp>
            <p:nvSpPr>
              <p:cNvPr id="15" name="Elipse 2">
                <a:extLst>
                  <a:ext uri="{FF2B5EF4-FFF2-40B4-BE49-F238E27FC236}">
                    <a16:creationId xmlns="" xmlns:a16="http://schemas.microsoft.com/office/drawing/2014/main" id="{6443349D-8974-4898-8D88-D728E62498FB}"/>
                  </a:ext>
                </a:extLst>
              </p:cNvPr>
              <p:cNvSpPr/>
              <p:nvPr/>
            </p:nvSpPr>
            <p:spPr>
              <a:xfrm>
                <a:off x="2047303" y="704024"/>
                <a:ext cx="2981072" cy="29810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6" name="Rectángulo 5">
                <a:extLst>
                  <a:ext uri="{FF2B5EF4-FFF2-40B4-BE49-F238E27FC236}">
                    <a16:creationId xmlns="" xmlns:a16="http://schemas.microsoft.com/office/drawing/2014/main" id="{647B8FDB-9379-4F60-A02D-D6C4CDF0C18F}"/>
                  </a:ext>
                </a:extLst>
              </p:cNvPr>
              <p:cNvSpPr/>
              <p:nvPr/>
            </p:nvSpPr>
            <p:spPr>
              <a:xfrm>
                <a:off x="2263775" y="1722385"/>
                <a:ext cx="2548128" cy="989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Sistema 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Gestión</a:t>
                </a: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B119878B-1759-4664-BC34-C4CE900622FF}"/>
                </a:ext>
              </a:extLst>
            </p:cNvPr>
            <p:cNvGrpSpPr/>
            <p:nvPr/>
          </p:nvGrpSpPr>
          <p:grpSpPr>
            <a:xfrm>
              <a:off x="6140074" y="1464235"/>
              <a:ext cx="1794520" cy="1794520"/>
              <a:chOff x="4295967" y="3392488"/>
              <a:chExt cx="2981072" cy="2981072"/>
            </a:xfrm>
          </p:grpSpPr>
          <p:sp>
            <p:nvSpPr>
              <p:cNvPr id="12" name="Elipse 3">
                <a:extLst>
                  <a:ext uri="{FF2B5EF4-FFF2-40B4-BE49-F238E27FC236}">
                    <a16:creationId xmlns="" xmlns:a16="http://schemas.microsoft.com/office/drawing/2014/main" id="{BFFF8E30-64AC-4EB0-9456-DFFC5CD36769}"/>
                  </a:ext>
                </a:extLst>
              </p:cNvPr>
              <p:cNvSpPr/>
              <p:nvPr/>
            </p:nvSpPr>
            <p:spPr>
              <a:xfrm>
                <a:off x="4295967" y="3392488"/>
                <a:ext cx="2981072" cy="2981072"/>
              </a:xfrm>
              <a:prstGeom prst="ellipse">
                <a:avLst/>
              </a:prstGeom>
              <a:solidFill>
                <a:srgbClr val="00AB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ángulo 7">
                <a:extLst>
                  <a:ext uri="{FF2B5EF4-FFF2-40B4-BE49-F238E27FC236}">
                    <a16:creationId xmlns="" xmlns:a16="http://schemas.microsoft.com/office/drawing/2014/main" id="{F0287928-BE6B-4DF7-923A-BB48CFB53B74}"/>
                  </a:ext>
                </a:extLst>
              </p:cNvPr>
              <p:cNvSpPr/>
              <p:nvPr/>
            </p:nvSpPr>
            <p:spPr>
              <a:xfrm>
                <a:off x="4512439" y="4208489"/>
                <a:ext cx="2548128" cy="1403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Sistema </a:t>
                </a:r>
                <a:b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de </a:t>
                </a:r>
                <a:r>
                  <a:rPr kumimoji="0" lang="es-E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Control</a:t>
                </a:r>
                <a:endParaRPr kumimoji="0" lang="es-ES_tradn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Interno</a:t>
                </a:r>
              </a:p>
            </p:txBody>
          </p:sp>
        </p:grpSp>
      </p:grpSp>
      <p:grpSp>
        <p:nvGrpSpPr>
          <p:cNvPr id="17" name="Group 29">
            <a:extLst>
              <a:ext uri="{FF2B5EF4-FFF2-40B4-BE49-F238E27FC236}">
                <a16:creationId xmlns="" xmlns:a16="http://schemas.microsoft.com/office/drawing/2014/main" id="{FABC5ED1-E516-4097-818A-D111E94E72D3}"/>
              </a:ext>
            </a:extLst>
          </p:cNvPr>
          <p:cNvGrpSpPr/>
          <p:nvPr/>
        </p:nvGrpSpPr>
        <p:grpSpPr>
          <a:xfrm>
            <a:off x="3947978" y="2043533"/>
            <a:ext cx="2232000" cy="2232000"/>
            <a:chOff x="3095338" y="1809000"/>
            <a:chExt cx="3240001" cy="3240001"/>
          </a:xfrm>
        </p:grpSpPr>
        <p:pic>
          <p:nvPicPr>
            <p:cNvPr id="18" name="Picture 30">
              <a:extLst>
                <a:ext uri="{FF2B5EF4-FFF2-40B4-BE49-F238E27FC236}">
                  <a16:creationId xmlns="" xmlns:a16="http://schemas.microsoft.com/office/drawing/2014/main" id="{89A839B4-BEFF-42C9-9277-45976BF22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5338" y="1809000"/>
              <a:ext cx="3240001" cy="3240001"/>
            </a:xfrm>
            <a:prstGeom prst="rect">
              <a:avLst/>
            </a:prstGeom>
          </p:spPr>
        </p:pic>
        <p:sp>
          <p:nvSpPr>
            <p:cNvPr id="19" name="Oval 31">
              <a:extLst>
                <a:ext uri="{FF2B5EF4-FFF2-40B4-BE49-F238E27FC236}">
                  <a16:creationId xmlns="" xmlns:a16="http://schemas.microsoft.com/office/drawing/2014/main" id="{E9A44162-6081-4553-B396-10BBC497EEEA}"/>
                </a:ext>
              </a:extLst>
            </p:cNvPr>
            <p:cNvSpPr/>
            <p:nvPr/>
          </p:nvSpPr>
          <p:spPr>
            <a:xfrm>
              <a:off x="3785393" y="2484961"/>
              <a:ext cx="1861794" cy="1861794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32">
            <a:extLst>
              <a:ext uri="{FF2B5EF4-FFF2-40B4-BE49-F238E27FC236}">
                <a16:creationId xmlns="" xmlns:a16="http://schemas.microsoft.com/office/drawing/2014/main" id="{7E4C913B-9239-4E4F-87E3-02520D9E6326}"/>
              </a:ext>
            </a:extLst>
          </p:cNvPr>
          <p:cNvGrpSpPr/>
          <p:nvPr/>
        </p:nvGrpSpPr>
        <p:grpSpPr>
          <a:xfrm>
            <a:off x="6064767" y="2057071"/>
            <a:ext cx="2232000" cy="2232000"/>
            <a:chOff x="6267239" y="1809000"/>
            <a:chExt cx="3240001" cy="3240001"/>
          </a:xfrm>
        </p:grpSpPr>
        <p:pic>
          <p:nvPicPr>
            <p:cNvPr id="21" name="Picture 33">
              <a:extLst>
                <a:ext uri="{FF2B5EF4-FFF2-40B4-BE49-F238E27FC236}">
                  <a16:creationId xmlns="" xmlns:a16="http://schemas.microsoft.com/office/drawing/2014/main" id="{AE8F1D37-F4CD-4375-80AC-9A37D3F3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7239" y="1809000"/>
              <a:ext cx="3240001" cy="3240001"/>
            </a:xfrm>
            <a:prstGeom prst="rect">
              <a:avLst/>
            </a:prstGeom>
          </p:spPr>
        </p:pic>
        <p:sp>
          <p:nvSpPr>
            <p:cNvPr id="22" name="Oval 34">
              <a:extLst>
                <a:ext uri="{FF2B5EF4-FFF2-40B4-BE49-F238E27FC236}">
                  <a16:creationId xmlns="" xmlns:a16="http://schemas.microsoft.com/office/drawing/2014/main" id="{E239080B-8058-4ED5-BBD9-7AD098B3BB08}"/>
                </a:ext>
              </a:extLst>
            </p:cNvPr>
            <p:cNvSpPr/>
            <p:nvPr/>
          </p:nvSpPr>
          <p:spPr>
            <a:xfrm>
              <a:off x="6956342" y="2498103"/>
              <a:ext cx="1861794" cy="1861794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Picture 1" descr="logo_mipg_FINAL_tell-02.png">
            <a:extLst>
              <a:ext uri="{FF2B5EF4-FFF2-40B4-BE49-F238E27FC236}">
                <a16:creationId xmlns="" xmlns:a16="http://schemas.microsoft.com/office/drawing/2014/main" id="{A1927804-0BE8-498A-9158-78E27B1998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8" t="20912" r="47664" b="17085"/>
          <a:stretch/>
        </p:blipFill>
        <p:spPr>
          <a:xfrm>
            <a:off x="5741818" y="1172795"/>
            <a:ext cx="722840" cy="721672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24" name="Picture 1" descr="logo_mipg_FINAL_tell-02.png">
            <a:extLst>
              <a:ext uri="{FF2B5EF4-FFF2-40B4-BE49-F238E27FC236}">
                <a16:creationId xmlns="" xmlns:a16="http://schemas.microsoft.com/office/drawing/2014/main" id="{6881668F-E3E5-4729-82D8-8629A8BE23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6389" y="61847"/>
            <a:ext cx="5095875" cy="1565885"/>
          </a:xfrm>
          <a:prstGeom prst="rect">
            <a:avLst/>
          </a:prstGeom>
        </p:spPr>
      </p:pic>
      <p:grpSp>
        <p:nvGrpSpPr>
          <p:cNvPr id="25" name="Grupo 3">
            <a:extLst>
              <a:ext uri="{FF2B5EF4-FFF2-40B4-BE49-F238E27FC236}">
                <a16:creationId xmlns="" xmlns:a16="http://schemas.microsoft.com/office/drawing/2014/main" id="{52EA2DA4-3F76-411F-9AA7-FD46056839AE}"/>
              </a:ext>
            </a:extLst>
          </p:cNvPr>
          <p:cNvGrpSpPr/>
          <p:nvPr/>
        </p:nvGrpSpPr>
        <p:grpSpPr>
          <a:xfrm>
            <a:off x="316985" y="6060648"/>
            <a:ext cx="7069653" cy="545262"/>
            <a:chOff x="788473" y="5972550"/>
            <a:chExt cx="6509567" cy="545262"/>
          </a:xfrm>
        </p:grpSpPr>
        <p:sp>
          <p:nvSpPr>
            <p:cNvPr id="26" name="CuadroTexto 25">
              <a:extLst>
                <a:ext uri="{FF2B5EF4-FFF2-40B4-BE49-F238E27FC236}">
                  <a16:creationId xmlns="" xmlns:a16="http://schemas.microsoft.com/office/drawing/2014/main" id="{ED5EFE36-6702-472A-809F-4C58BB903999}"/>
                </a:ext>
              </a:extLst>
            </p:cNvPr>
            <p:cNvSpPr txBox="1"/>
            <p:nvPr/>
          </p:nvSpPr>
          <p:spPr>
            <a:xfrm>
              <a:off x="1254243" y="6117702"/>
              <a:ext cx="604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127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Ámbito de aplicación nacional y territorial</a:t>
              </a:r>
            </a:p>
          </p:txBody>
        </p:sp>
        <p:pic>
          <p:nvPicPr>
            <p:cNvPr id="27" name="Imagen 26">
              <a:extLst>
                <a:ext uri="{FF2B5EF4-FFF2-40B4-BE49-F238E27FC236}">
                  <a16:creationId xmlns="" xmlns:a16="http://schemas.microsoft.com/office/drawing/2014/main" id="{8A350227-EB76-4689-94A0-E8BD03957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473" y="5972550"/>
              <a:ext cx="545867" cy="518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90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9" t="42397" r="45428" b="46310"/>
          <a:stretch/>
        </p:blipFill>
        <p:spPr>
          <a:xfrm>
            <a:off x="5283200" y="2908300"/>
            <a:ext cx="1371600" cy="7747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470244" y="552309"/>
            <a:ext cx="668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pc="300" dirty="0">
                <a:solidFill>
                  <a:srgbClr val="7F7F7F"/>
                </a:solidFill>
                <a:latin typeface="Arial"/>
                <a:cs typeface="Arial"/>
              </a:rPr>
              <a:t>ES UN MARCO DE REFERENCIA PARA:</a:t>
            </a:r>
            <a:endParaRPr lang="en-US" spc="3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34" name="Picture 1" descr="logo_mipg_FINAL_tell-02.png">
            <a:extLst>
              <a:ext uri="{FF2B5EF4-FFF2-40B4-BE49-F238E27FC236}">
                <a16:creationId xmlns="" xmlns:a16="http://schemas.microsoft.com/office/drawing/2014/main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593756" y="317979"/>
            <a:ext cx="2876488" cy="88390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75289" y="4257349"/>
            <a:ext cx="2318632" cy="1964702"/>
            <a:chOff x="486552" y="2823534"/>
            <a:chExt cx="2318632" cy="1964702"/>
          </a:xfrm>
        </p:grpSpPr>
        <p:sp>
          <p:nvSpPr>
            <p:cNvPr id="4" name="TextBox 3"/>
            <p:cNvSpPr txBox="1"/>
            <p:nvPr/>
          </p:nvSpPr>
          <p:spPr>
            <a:xfrm>
              <a:off x="773120" y="4049572"/>
              <a:ext cx="1305200" cy="73866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Derechos</a:t>
              </a:r>
            </a:p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Problemas Necesidades</a:t>
              </a:r>
              <a:endPara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552" y="2823534"/>
              <a:ext cx="2318632" cy="1192713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8688128" y="3747565"/>
            <a:ext cx="3170914" cy="2742013"/>
            <a:chOff x="8434511" y="2729900"/>
            <a:chExt cx="3170914" cy="2742013"/>
          </a:xfrm>
        </p:grpSpPr>
        <p:sp>
          <p:nvSpPr>
            <p:cNvPr id="5" name="TextBox 4"/>
            <p:cNvSpPr txBox="1"/>
            <p:nvPr/>
          </p:nvSpPr>
          <p:spPr>
            <a:xfrm>
              <a:off x="8434511" y="4086918"/>
              <a:ext cx="3170914" cy="1384995"/>
            </a:xfrm>
            <a:prstGeom prst="rect">
              <a:avLst/>
            </a:prstGeom>
            <a:solidFill>
              <a:srgbClr val="FFFFFF"/>
            </a:solidFill>
            <a:ln w="38100" cmpd="sng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CO" sz="1400" b="1" u="sng" kern="1400" spc="100" dirty="0">
                  <a:solidFill>
                    <a:srgbClr val="404040"/>
                  </a:solidFill>
                  <a:latin typeface="Arial Narrow"/>
                  <a:cs typeface="Arial Narrow"/>
                </a:rPr>
                <a:t>Generar resultados </a:t>
              </a:r>
              <a: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que atiendan </a:t>
              </a:r>
              <a:b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los planes de desarrollo y garanticen los derechos, resuelvan </a:t>
              </a:r>
              <a:b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las necesidades y problemas </a:t>
              </a:r>
              <a:b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de los ciudadanos con integridad </a:t>
              </a:r>
              <a:b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400" b="1" kern="1400" spc="100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y calidad en el servicio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17197" y="2729900"/>
              <a:ext cx="1803381" cy="1316755"/>
            </a:xfrm>
            <a:prstGeom prst="rect">
              <a:avLst/>
            </a:prstGeom>
          </p:spPr>
        </p:pic>
      </p:grpSp>
      <p:sp>
        <p:nvSpPr>
          <p:cNvPr id="26" name="Rectangle 8"/>
          <p:cNvSpPr/>
          <p:nvPr/>
        </p:nvSpPr>
        <p:spPr>
          <a:xfrm>
            <a:off x="11732381" y="2723535"/>
            <a:ext cx="312135" cy="1796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070578" y="1952978"/>
            <a:ext cx="5305778" cy="1456266"/>
            <a:chOff x="3070578" y="1952978"/>
            <a:chExt cx="5305778" cy="1456266"/>
          </a:xfrm>
        </p:grpSpPr>
        <p:sp>
          <p:nvSpPr>
            <p:cNvPr id="19" name="TextBox 18"/>
            <p:cNvSpPr txBox="1"/>
            <p:nvPr/>
          </p:nvSpPr>
          <p:spPr>
            <a:xfrm>
              <a:off x="5206620" y="2165326"/>
              <a:ext cx="17818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Dirigir y planear</a:t>
              </a:r>
              <a:endParaRPr lang="en-US" sz="1600" b="1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1" t="28385" r="31511" b="50450"/>
            <a:stretch/>
          </p:blipFill>
          <p:spPr>
            <a:xfrm>
              <a:off x="3070578" y="1952978"/>
              <a:ext cx="5305778" cy="1456266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5926666" y="2223911"/>
            <a:ext cx="2980267" cy="3002845"/>
            <a:chOff x="5926666" y="2223911"/>
            <a:chExt cx="2980267" cy="3002845"/>
          </a:xfrm>
        </p:grpSpPr>
        <p:sp>
          <p:nvSpPr>
            <p:cNvPr id="22" name="TextBox 21"/>
            <p:cNvSpPr txBox="1"/>
            <p:nvPr/>
          </p:nvSpPr>
          <p:spPr>
            <a:xfrm>
              <a:off x="7732347" y="3341623"/>
              <a:ext cx="95578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Ejecutar</a:t>
              </a:r>
              <a:endParaRPr lang="en-US" sz="1600" b="1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8" t="32420" r="26952" b="23805"/>
            <a:stretch/>
          </p:blipFill>
          <p:spPr>
            <a:xfrm>
              <a:off x="5926666" y="2223911"/>
              <a:ext cx="2980267" cy="3002845"/>
            </a:xfrm>
            <a:prstGeom prst="rect">
              <a:avLst/>
            </a:prstGeom>
          </p:spPr>
        </p:pic>
      </p:grpSp>
      <p:grpSp>
        <p:nvGrpSpPr>
          <p:cNvPr id="36" name="Grupo 35"/>
          <p:cNvGrpSpPr/>
          <p:nvPr/>
        </p:nvGrpSpPr>
        <p:grpSpPr>
          <a:xfrm>
            <a:off x="3048000" y="2675467"/>
            <a:ext cx="3476978" cy="2506133"/>
            <a:chOff x="3048000" y="2675467"/>
            <a:chExt cx="3476978" cy="2506133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1" t="39002" r="46493" b="24463"/>
            <a:stretch/>
          </p:blipFill>
          <p:spPr>
            <a:xfrm>
              <a:off x="3048000" y="2675467"/>
              <a:ext cx="3476978" cy="2506133"/>
            </a:xfrm>
            <a:prstGeom prst="rect">
              <a:avLst/>
            </a:prstGeom>
          </p:spPr>
        </p:pic>
        <p:sp>
          <p:nvSpPr>
            <p:cNvPr id="40" name="TextBox 24"/>
            <p:cNvSpPr txBox="1"/>
            <p:nvPr/>
          </p:nvSpPr>
          <p:spPr>
            <a:xfrm>
              <a:off x="3392040" y="3572238"/>
              <a:ext cx="193094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5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  Hacer </a:t>
              </a:r>
            </a:p>
            <a:p>
              <a:r>
                <a:rPr lang="es-ES_tradnl" sz="15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seguimiento </a:t>
              </a:r>
              <a:br>
                <a:rPr lang="es-ES_tradnl" sz="15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</a:br>
              <a:r>
                <a:rPr lang="es-ES_tradnl" sz="15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      y evaluar</a:t>
              </a:r>
              <a:endParaRPr lang="en-US" sz="1500" b="1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0" y="0"/>
            <a:ext cx="12188952" cy="6859715"/>
            <a:chOff x="3048" y="-1"/>
            <a:chExt cx="12188952" cy="6859715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-1"/>
              <a:ext cx="12188952" cy="6859715"/>
            </a:xfrm>
            <a:prstGeom prst="rect">
              <a:avLst/>
            </a:prstGeom>
          </p:spPr>
        </p:pic>
        <p:sp>
          <p:nvSpPr>
            <p:cNvPr id="27" name="TextBox 10"/>
            <p:cNvSpPr txBox="1"/>
            <p:nvPr/>
          </p:nvSpPr>
          <p:spPr>
            <a:xfrm>
              <a:off x="5568862" y="1364713"/>
              <a:ext cx="10573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Controlar</a:t>
              </a:r>
              <a:endParaRPr lang="en-US" sz="1100" b="1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5283200" y="2908300"/>
            <a:ext cx="1371600" cy="713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68001" y="3158680"/>
            <a:ext cx="120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Calidad y </a:t>
            </a:r>
            <a:r>
              <a:rPr lang="es-CO" sz="2000" b="1" u="sng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Confianza</a:t>
            </a:r>
          </a:p>
        </p:txBody>
      </p:sp>
    </p:spTree>
    <p:extLst>
      <p:ext uri="{BB962C8B-B14F-4D97-AF65-F5344CB8AC3E}">
        <p14:creationId xmlns:p14="http://schemas.microsoft.com/office/powerpoint/2010/main" val="41695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1" y="1949199"/>
            <a:ext cx="10764707" cy="3945942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0820119" y="-312046"/>
            <a:ext cx="509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O" altLang="es-CO" b="1" dirty="0">
                <a:solidFill>
                  <a:schemeClr val="bg1"/>
                </a:solidFill>
              </a:rPr>
              <a:t>Transparencia y Lucha Contra la Corrupción</a:t>
            </a:r>
          </a:p>
        </p:txBody>
      </p:sp>
      <p:pic>
        <p:nvPicPr>
          <p:cNvPr id="27" name="Picture 1" descr="logo_mipg_FINAL_tell-02.png">
            <a:extLst>
              <a:ext uri="{FF2B5EF4-FFF2-40B4-BE49-F238E27FC236}">
                <a16:creationId xmlns="" xmlns:a16="http://schemas.microsoft.com/office/drawing/2014/main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7816295" y="104236"/>
            <a:ext cx="3762633" cy="1156200"/>
          </a:xfrm>
          <a:prstGeom prst="rect">
            <a:avLst/>
          </a:prstGeom>
        </p:spPr>
      </p:pic>
      <p:sp>
        <p:nvSpPr>
          <p:cNvPr id="40" name="TextBox 8"/>
          <p:cNvSpPr txBox="1"/>
          <p:nvPr/>
        </p:nvSpPr>
        <p:spPr>
          <a:xfrm>
            <a:off x="2481700" y="3582959"/>
            <a:ext cx="2068679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Fortalecer el liderazgo</a:t>
            </a:r>
          </a:p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y el talento humano</a:t>
            </a:r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8147067" y="3512621"/>
            <a:ext cx="3085523" cy="5185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Desarrollar una cultura</a:t>
            </a:r>
          </a:p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organizacional sólida</a:t>
            </a:r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2" name="TextBox 12"/>
          <p:cNvSpPr txBox="1"/>
          <p:nvPr/>
        </p:nvSpPr>
        <p:spPr>
          <a:xfrm>
            <a:off x="5342010" y="3506671"/>
            <a:ext cx="24587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Agilizar, simplificar y flexibilizar la operación</a:t>
            </a:r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  <a:p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3" name="TextBox 10"/>
          <p:cNvSpPr txBox="1"/>
          <p:nvPr/>
        </p:nvSpPr>
        <p:spPr>
          <a:xfrm>
            <a:off x="2357069" y="5025793"/>
            <a:ext cx="1847574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Promover la coordinación</a:t>
            </a:r>
          </a:p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interinstitucional</a:t>
            </a:r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4" name="TextBox 14"/>
          <p:cNvSpPr txBox="1"/>
          <p:nvPr/>
        </p:nvSpPr>
        <p:spPr>
          <a:xfrm>
            <a:off x="8564972" y="5092006"/>
            <a:ext cx="2667618" cy="5185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6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Facilitar y promover la efectiva participación ciudadana</a:t>
            </a:r>
            <a:endParaRPr lang="en-US" sz="16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5" name="TextBox 3"/>
          <p:cNvSpPr txBox="1"/>
          <p:nvPr/>
        </p:nvSpPr>
        <p:spPr>
          <a:xfrm>
            <a:off x="99016" y="6116468"/>
            <a:ext cx="1219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6600"/>
                </a:solidFill>
                <a:latin typeface="Arial"/>
                <a:ea typeface="Times New Roman" panose="02020603050405020304" pitchFamily="18" charset="0"/>
                <a:cs typeface="Arial"/>
              </a:rPr>
              <a:t>Integridad, Legalidad y Cambio Cultural</a:t>
            </a:r>
            <a:r>
              <a:rPr lang="es-ES" sz="2000" b="1" dirty="0">
                <a:solidFill>
                  <a:srgbClr val="FF6600"/>
                </a:solidFill>
                <a:latin typeface="Arial"/>
                <a:ea typeface="Times New Roman" panose="02020603050405020304" pitchFamily="18" charset="0"/>
                <a:cs typeface="Arial"/>
              </a:rPr>
              <a:t>: motores de la generación de resultados</a:t>
            </a:r>
            <a:endParaRPr lang="es-CO" sz="2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185530" y="1033263"/>
            <a:ext cx="23932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800" b="1" u="sng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Objetivos</a:t>
            </a:r>
            <a:endParaRPr lang="en-US" sz="2800" b="1" u="sng" kern="1400" spc="1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3827056" y="1056617"/>
            <a:ext cx="49631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800" b="1" u="sng" kern="14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Público</a:t>
            </a:r>
            <a:endParaRPr lang="en-US" sz="2800" b="1" u="sng" kern="1400" spc="1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lecha derecha 48"/>
          <p:cNvSpPr/>
          <p:nvPr/>
        </p:nvSpPr>
        <p:spPr>
          <a:xfrm>
            <a:off x="2692574" y="1190243"/>
            <a:ext cx="953686" cy="42041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185530" y="2788695"/>
            <a:ext cx="333583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573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62692" y="419388"/>
            <a:ext cx="9925966" cy="6138522"/>
            <a:chOff x="213665" y="-623459"/>
            <a:chExt cx="11426338" cy="7066398"/>
          </a:xfrm>
        </p:grpSpPr>
        <p:sp>
          <p:nvSpPr>
            <p:cNvPr id="75" name="Rectangle 74"/>
            <p:cNvSpPr/>
            <p:nvPr/>
          </p:nvSpPr>
          <p:spPr>
            <a:xfrm>
              <a:off x="559278" y="1532219"/>
              <a:ext cx="11080725" cy="3792233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59278" y="5545821"/>
              <a:ext cx="11080725" cy="897118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9278" y="442735"/>
              <a:ext cx="11080725" cy="897118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8317" y="2693188"/>
              <a:ext cx="8942479" cy="14589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72450" y="656838"/>
              <a:ext cx="248743" cy="4601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87955" y="2066850"/>
              <a:ext cx="248743" cy="4601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3874795" y="6111766"/>
              <a:ext cx="1080000" cy="1721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68317" y="4325634"/>
              <a:ext cx="1737221" cy="61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Derechos</a:t>
              </a:r>
            </a:p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Problemas Necesidades</a:t>
              </a:r>
              <a:endPara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29406" y="4365056"/>
              <a:ext cx="1737221" cy="85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kern="1400" spc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/>
                  <a:cs typeface="Arial Narrow"/>
                </a:rPr>
                <a:t>Resultados </a:t>
              </a:r>
            </a:p>
            <a:p>
              <a:pPr algn="r"/>
              <a:r>
                <a:rPr lang="es-ES_tradnl" sz="1400" b="1" kern="1400" spc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/>
                  <a:cs typeface="Arial Narrow"/>
                </a:rPr>
                <a:t>con valores: Confianza</a:t>
              </a:r>
              <a:endParaRPr lang="en-US" sz="1400" b="1" kern="1400" spc="1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6804" y="2544395"/>
              <a:ext cx="2399727" cy="238955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096183" y="655347"/>
              <a:ext cx="36611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/>
                  <a:cs typeface="Arial Black"/>
                </a:rPr>
                <a:t>Institucionalidad</a:t>
              </a:r>
              <a:endPara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96183" y="1736834"/>
              <a:ext cx="36611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 err="1">
                  <a:solidFill>
                    <a:srgbClr val="404040"/>
                  </a:solidFill>
                  <a:latin typeface="Arial Black"/>
                  <a:cs typeface="Arial Black"/>
                </a:rPr>
                <a:t>Operación</a:t>
              </a:r>
              <a:endParaRPr lang="en-US" sz="2400" dirty="0">
                <a:solidFill>
                  <a:srgbClr val="40404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6183" y="5849216"/>
              <a:ext cx="3661128" cy="507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2400" dirty="0">
                  <a:solidFill>
                    <a:srgbClr val="404040"/>
                  </a:solidFill>
                  <a:latin typeface="Arial Black"/>
                  <a:cs typeface="Arial Black"/>
                </a:rPr>
                <a:t>Medición</a:t>
              </a:r>
              <a:endParaRPr lang="en-US" sz="2400" dirty="0">
                <a:solidFill>
                  <a:srgbClr val="40404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236200" y="1980779"/>
              <a:ext cx="0" cy="4186331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829778" y="6182249"/>
              <a:ext cx="4406423" cy="0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012327" y="6190152"/>
              <a:ext cx="3823110" cy="0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27984" y="5685630"/>
              <a:ext cx="0" cy="504522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025948" y="1980779"/>
              <a:ext cx="4210254" cy="0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9602" y="1894734"/>
              <a:ext cx="1080000" cy="172116"/>
            </a:xfrm>
            <a:prstGeom prst="rect">
              <a:avLst/>
            </a:prstGeom>
          </p:spPr>
        </p:pic>
        <p:cxnSp>
          <p:nvCxnSpPr>
            <p:cNvPr id="28" name="Conector recto de flecha 27"/>
            <p:cNvCxnSpPr/>
            <p:nvPr/>
          </p:nvCxnSpPr>
          <p:spPr>
            <a:xfrm>
              <a:off x="2926518" y="3854245"/>
              <a:ext cx="1896551" cy="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>
              <a:off x="7227790" y="3829664"/>
              <a:ext cx="1896551" cy="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5">
              <a:extLst>
                <a:ext uri="{FF2B5EF4-FFF2-40B4-BE49-F238E27FC236}">
                  <a16:creationId xmlns="" xmlns:a16="http://schemas.microsoft.com/office/drawing/2014/main" id="{6B19D23D-7F32-4BFC-B258-550CD0B6D1AB}"/>
                </a:ext>
              </a:extLst>
            </p:cNvPr>
            <p:cNvSpPr/>
            <p:nvPr/>
          </p:nvSpPr>
          <p:spPr>
            <a:xfrm>
              <a:off x="213665" y="-623459"/>
              <a:ext cx="4433349" cy="744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/>
                  <a:cs typeface="Arial Black"/>
                </a:rPr>
                <a:t>Componentes</a:t>
              </a:r>
              <a:endPara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cs typeface="Arial Black"/>
              </a:endParaRPr>
            </a:p>
          </p:txBody>
        </p:sp>
      </p:grpSp>
      <p:pic>
        <p:nvPicPr>
          <p:cNvPr id="30" name="Picture 1" descr="logo_mipg_FINAL_tell-02.png">
            <a:extLst>
              <a:ext uri="{FF2B5EF4-FFF2-40B4-BE49-F238E27FC236}">
                <a16:creationId xmlns="" xmlns:a16="http://schemas.microsoft.com/office/drawing/2014/main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4737546" y="317979"/>
            <a:ext cx="2876488" cy="883902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11706578" y="2681111"/>
            <a:ext cx="314734" cy="174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65400"/>
            <a:ext cx="12192000" cy="6858000"/>
            <a:chOff x="0" y="1544"/>
            <a:chExt cx="12192000" cy="6858000"/>
          </a:xfrm>
        </p:grpSpPr>
        <p:pic>
          <p:nvPicPr>
            <p:cNvPr id="15" name="Picture 14" descr="MIPG_3_CS6_slide_12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44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689309" y="1356189"/>
              <a:ext cx="9494655" cy="4931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20"/>
          <p:cNvGrpSpPr/>
          <p:nvPr/>
        </p:nvGrpSpPr>
        <p:grpSpPr>
          <a:xfrm rot="16200000">
            <a:off x="3980445" y="1762056"/>
            <a:ext cx="5229144" cy="4595350"/>
            <a:chOff x="2308934" y="1949449"/>
            <a:chExt cx="7759209" cy="2405534"/>
          </a:xfrm>
        </p:grpSpPr>
        <p:sp>
          <p:nvSpPr>
            <p:cNvPr id="17" name="Rectangle 21"/>
            <p:cNvSpPr/>
            <p:nvPr/>
          </p:nvSpPr>
          <p:spPr>
            <a:xfrm>
              <a:off x="2308934" y="1949449"/>
              <a:ext cx="7759209" cy="2405534"/>
            </a:xfrm>
            <a:prstGeom prst="rect">
              <a:avLst/>
            </a:prstGeom>
            <a:solidFill>
              <a:srgbClr val="159EBE">
                <a:alpha val="38000"/>
              </a:srgbClr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BC9"/>
                </a:solidFill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2485996" y="2024487"/>
              <a:ext cx="7405084" cy="223199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ABC9"/>
                </a:solidFill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4620128" y="3626747"/>
            <a:ext cx="39562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Consejo para la Gestión y el Desempeño Institucional (Líderes de Política)</a:t>
            </a:r>
            <a:endParaRPr lang="en-US" sz="14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5177868" y="1647286"/>
            <a:ext cx="2578092" cy="1083711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SISTEMA DE GESTIÓN</a:t>
            </a:r>
          </a:p>
        </p:txBody>
      </p:sp>
      <p:sp>
        <p:nvSpPr>
          <p:cNvPr id="22" name="24 Triángulo isósceles"/>
          <p:cNvSpPr/>
          <p:nvPr/>
        </p:nvSpPr>
        <p:spPr>
          <a:xfrm rot="10800000">
            <a:off x="6320057" y="3327691"/>
            <a:ext cx="231061" cy="251979"/>
          </a:xfrm>
          <a:prstGeom prst="triangle">
            <a:avLst/>
          </a:prstGeom>
          <a:solidFill>
            <a:srgbClr val="00A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3" name="25 Triángulo isósceles"/>
          <p:cNvSpPr/>
          <p:nvPr/>
        </p:nvSpPr>
        <p:spPr>
          <a:xfrm rot="10800000">
            <a:off x="5405652" y="4250268"/>
            <a:ext cx="231061" cy="251979"/>
          </a:xfrm>
          <a:prstGeom prst="triangle">
            <a:avLst/>
          </a:prstGeom>
          <a:solidFill>
            <a:srgbClr val="00A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829" y="2813348"/>
            <a:ext cx="1655345" cy="345406"/>
          </a:xfrm>
          <a:prstGeom prst="rect">
            <a:avLst/>
          </a:prstGeom>
        </p:spPr>
      </p:pic>
      <p:sp>
        <p:nvSpPr>
          <p:cNvPr id="26" name="25 Triángulo isósceles"/>
          <p:cNvSpPr/>
          <p:nvPr/>
        </p:nvSpPr>
        <p:spPr>
          <a:xfrm rot="10800000">
            <a:off x="7416734" y="4252855"/>
            <a:ext cx="231061" cy="251979"/>
          </a:xfrm>
          <a:prstGeom prst="triangle">
            <a:avLst/>
          </a:prstGeom>
          <a:solidFill>
            <a:srgbClr val="00A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4587546" y="4622184"/>
            <a:ext cx="187925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Comité Sectorial de Gestión y Desempeño</a:t>
            </a:r>
            <a:endParaRPr lang="en-US" sz="14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435475" y="4543178"/>
            <a:ext cx="223716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Comités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Departamentales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,</a:t>
            </a:r>
          </a:p>
          <a:p>
            <a:pPr algn="ctr"/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Municipales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o </a:t>
            </a: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Distritales</a:t>
            </a:r>
            <a:r>
              <a: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de Gestión y </a:t>
            </a:r>
            <a:r>
              <a:rPr lang="en-US" sz="1400" b="1" kern="1400" spc="100" dirty="0" err="1">
                <a:solidFill>
                  <a:srgbClr val="595959"/>
                </a:solidFill>
                <a:latin typeface="Arial Narrow"/>
                <a:cs typeface="Arial Narrow"/>
              </a:rPr>
              <a:t>Desempeño</a:t>
            </a:r>
            <a:endParaRPr lang="en-US" sz="14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43454" y="5937367"/>
            <a:ext cx="2503124" cy="523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Comité Institucional</a:t>
            </a:r>
          </a:p>
          <a:p>
            <a:pPr algn="ctr"/>
            <a:r>
              <a:rPr lang="es-ES_tradnl" sz="1400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 Gestión y Desempeño</a:t>
            </a:r>
            <a:endParaRPr lang="en-US" sz="1400" b="1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30" name="24 Triángulo isósceles"/>
          <p:cNvSpPr/>
          <p:nvPr/>
        </p:nvSpPr>
        <p:spPr>
          <a:xfrm rot="10800000">
            <a:off x="6435587" y="5692050"/>
            <a:ext cx="231061" cy="251979"/>
          </a:xfrm>
          <a:prstGeom prst="triangle">
            <a:avLst/>
          </a:prstGeom>
          <a:solidFill>
            <a:srgbClr val="00A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cxnSp>
        <p:nvCxnSpPr>
          <p:cNvPr id="32" name="Conector angular 31"/>
          <p:cNvCxnSpPr/>
          <p:nvPr/>
        </p:nvCxnSpPr>
        <p:spPr>
          <a:xfrm>
            <a:off x="5535962" y="5361072"/>
            <a:ext cx="783982" cy="452795"/>
          </a:xfrm>
          <a:prstGeom prst="bentConnector3">
            <a:avLst>
              <a:gd name="adj1" fmla="val 3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/>
          <p:cNvCxnSpPr/>
          <p:nvPr/>
        </p:nvCxnSpPr>
        <p:spPr>
          <a:xfrm rot="10800000" flipV="1">
            <a:off x="6708325" y="5497061"/>
            <a:ext cx="840658" cy="316582"/>
          </a:xfrm>
          <a:prstGeom prst="bentConnector3">
            <a:avLst>
              <a:gd name="adj1" fmla="val -10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9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3127022" y="2923822"/>
            <a:ext cx="3251200" cy="2144889"/>
            <a:chOff x="3127022" y="2923822"/>
            <a:chExt cx="3251200" cy="2144889"/>
          </a:xfrm>
        </p:grpSpPr>
        <p:sp>
          <p:nvSpPr>
            <p:cNvPr id="30" name="TextBox 17"/>
            <p:cNvSpPr txBox="1"/>
            <p:nvPr/>
          </p:nvSpPr>
          <p:spPr>
            <a:xfrm>
              <a:off x="3458187" y="3703711"/>
              <a:ext cx="116647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 smtClean="0">
                  <a:solidFill>
                    <a:srgbClr val="EB7A24"/>
                  </a:solidFill>
                  <a:latin typeface="Arial Narrow"/>
                  <a:cs typeface="Arial Narrow"/>
                </a:rPr>
                <a:t>Evaluación</a:t>
              </a:r>
            </a:p>
            <a:p>
              <a:r>
                <a:rPr lang="es-ES_tradnl" sz="1100" b="1" kern="1400" spc="100" dirty="0" smtClean="0">
                  <a:solidFill>
                    <a:srgbClr val="EB7A24"/>
                  </a:solidFill>
                  <a:latin typeface="Arial Narrow"/>
                  <a:cs typeface="Arial Narrow"/>
                </a:rPr>
                <a:t>de Resultados</a:t>
              </a:r>
              <a:endParaRPr lang="en-US" sz="1100" b="1" kern="1400" spc="100" dirty="0">
                <a:solidFill>
                  <a:srgbClr val="EB7A24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0" t="42623" r="47697" b="26109"/>
            <a:stretch/>
          </p:blipFill>
          <p:spPr>
            <a:xfrm>
              <a:off x="3127022" y="2923822"/>
              <a:ext cx="3251200" cy="2144889"/>
            </a:xfrm>
            <a:prstGeom prst="rect">
              <a:avLst/>
            </a:prstGeom>
          </p:spPr>
        </p:pic>
      </p:grpSp>
      <p:grpSp>
        <p:nvGrpSpPr>
          <p:cNvPr id="38" name="Grupo 37"/>
          <p:cNvGrpSpPr/>
          <p:nvPr/>
        </p:nvGrpSpPr>
        <p:grpSpPr>
          <a:xfrm>
            <a:off x="2652888" y="1411111"/>
            <a:ext cx="6728179" cy="4176889"/>
            <a:chOff x="2652888" y="1411111"/>
            <a:chExt cx="6728179" cy="4176889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t="20571" r="23062" b="18539"/>
            <a:stretch/>
          </p:blipFill>
          <p:spPr>
            <a:xfrm>
              <a:off x="2652888" y="1411111"/>
              <a:ext cx="6728179" cy="4176889"/>
            </a:xfrm>
            <a:prstGeom prst="rect">
              <a:avLst/>
            </a:prstGeom>
          </p:spPr>
        </p:pic>
        <p:sp>
          <p:nvSpPr>
            <p:cNvPr id="40" name="TextBox 17"/>
            <p:cNvSpPr txBox="1"/>
            <p:nvPr/>
          </p:nvSpPr>
          <p:spPr>
            <a:xfrm>
              <a:off x="5211750" y="1579673"/>
              <a:ext cx="116647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 smtClean="0">
                  <a:solidFill>
                    <a:srgbClr val="DE693A"/>
                  </a:solidFill>
                  <a:latin typeface="Arial Narrow"/>
                  <a:cs typeface="Arial Narrow"/>
                </a:rPr>
                <a:t>Información y</a:t>
              </a:r>
            </a:p>
            <a:p>
              <a:r>
                <a:rPr lang="es-ES_tradnl" sz="1100" b="1" kern="1400" spc="100" dirty="0" smtClean="0">
                  <a:solidFill>
                    <a:srgbClr val="DE693A"/>
                  </a:solidFill>
                  <a:latin typeface="Arial Narrow"/>
                  <a:cs typeface="Arial Narrow"/>
                </a:rPr>
                <a:t>Comunicación</a:t>
              </a:r>
              <a:endParaRPr lang="en-US" sz="1100" b="1" kern="1400" spc="100" dirty="0">
                <a:solidFill>
                  <a:srgbClr val="DE693A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35" name="TextBox 8"/>
          <p:cNvSpPr txBox="1"/>
          <p:nvPr/>
        </p:nvSpPr>
        <p:spPr>
          <a:xfrm>
            <a:off x="323482" y="154385"/>
            <a:ext cx="72856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8800" b="1" kern="1400" spc="100" dirty="0" smtClean="0">
                <a:solidFill>
                  <a:srgbClr val="D27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800" b="1" kern="1400" spc="100" dirty="0">
              <a:solidFill>
                <a:srgbClr val="D27A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1027469" y="364227"/>
            <a:ext cx="49631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3600" b="1" u="sng" kern="14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</a:t>
            </a:r>
            <a:endParaRPr lang="en-US" sz="3600" b="1" u="sng" kern="1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008909" y="1149928"/>
            <a:ext cx="7994074" cy="4932218"/>
            <a:chOff x="2008909" y="1149928"/>
            <a:chExt cx="7994074" cy="493221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6" t="16764" r="17959" b="11335"/>
            <a:stretch/>
          </p:blipFill>
          <p:spPr>
            <a:xfrm>
              <a:off x="2008909" y="1149928"/>
              <a:ext cx="7994074" cy="4932218"/>
            </a:xfrm>
            <a:prstGeom prst="rect">
              <a:avLst/>
            </a:prstGeom>
          </p:spPr>
        </p:pic>
        <p:sp>
          <p:nvSpPr>
            <p:cNvPr id="49" name="TextBox 17"/>
            <p:cNvSpPr txBox="1"/>
            <p:nvPr/>
          </p:nvSpPr>
          <p:spPr>
            <a:xfrm>
              <a:off x="2353769" y="1878829"/>
              <a:ext cx="204707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 smtClean="0">
                  <a:solidFill>
                    <a:srgbClr val="20567F"/>
                  </a:solidFill>
                  <a:latin typeface="Arial Narrow"/>
                  <a:cs typeface="Arial Narrow"/>
                </a:rPr>
                <a:t>Gestión del Conocimiento</a:t>
              </a:r>
            </a:p>
            <a:p>
              <a:r>
                <a:rPr lang="es-ES_tradnl" sz="1100" b="1" kern="1400" spc="100" dirty="0" smtClean="0">
                  <a:solidFill>
                    <a:srgbClr val="20567F"/>
                  </a:solidFill>
                  <a:latin typeface="Arial Narrow"/>
                  <a:cs typeface="Arial Narrow"/>
                </a:rPr>
                <a:t>y la Innovación</a:t>
              </a:r>
              <a:endParaRPr lang="en-US" sz="1100" b="1" kern="1400" spc="100" dirty="0">
                <a:solidFill>
                  <a:srgbClr val="20567F"/>
                </a:solidFill>
                <a:latin typeface="Arial Narrow"/>
                <a:cs typeface="Arial Narrow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t="47890" r="79650" b="22488"/>
          <a:stretch/>
        </p:blipFill>
        <p:spPr>
          <a:xfrm>
            <a:off x="372532" y="3285068"/>
            <a:ext cx="2111023" cy="203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t="28141" r="26859" b="22160"/>
          <a:stretch/>
        </p:blipFill>
        <p:spPr>
          <a:xfrm>
            <a:off x="3048000" y="1930400"/>
            <a:ext cx="5870222" cy="34092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8" t="41143" r="45659" b="49806"/>
          <a:stretch/>
        </p:blipFill>
        <p:spPr>
          <a:xfrm>
            <a:off x="5350933" y="2794003"/>
            <a:ext cx="1264356" cy="620887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138311" y="1930400"/>
            <a:ext cx="5012268" cy="1501422"/>
            <a:chOff x="3138311" y="1930400"/>
            <a:chExt cx="5012268" cy="150142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t="28142" r="33156" b="49971"/>
            <a:stretch/>
          </p:blipFill>
          <p:spPr>
            <a:xfrm>
              <a:off x="3138311" y="1930400"/>
              <a:ext cx="5012268" cy="1501422"/>
            </a:xfrm>
            <a:prstGeom prst="rect">
              <a:avLst/>
            </a:prstGeom>
          </p:spPr>
        </p:pic>
        <p:sp>
          <p:nvSpPr>
            <p:cNvPr id="26" name="TextBox 17"/>
            <p:cNvSpPr txBox="1"/>
            <p:nvPr/>
          </p:nvSpPr>
          <p:spPr>
            <a:xfrm>
              <a:off x="5503930" y="2094273"/>
              <a:ext cx="185642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 smtClean="0">
                  <a:solidFill>
                    <a:srgbClr val="9A6780"/>
                  </a:solidFill>
                  <a:latin typeface="Arial Narrow"/>
                  <a:cs typeface="Arial Narrow"/>
                </a:rPr>
                <a:t>Direccionamiento </a:t>
              </a:r>
            </a:p>
            <a:p>
              <a:r>
                <a:rPr lang="es-ES_tradnl" sz="1100" b="1" kern="1400" spc="100" dirty="0" smtClean="0">
                  <a:solidFill>
                    <a:srgbClr val="9A6780"/>
                  </a:solidFill>
                  <a:latin typeface="Arial Narrow"/>
                  <a:cs typeface="Arial Narrow"/>
                </a:rPr>
                <a:t>Estratégico y Planeación</a:t>
              </a:r>
              <a:endParaRPr lang="en-US" sz="1100" b="1" kern="1400" spc="100" dirty="0">
                <a:solidFill>
                  <a:srgbClr val="9A6780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870222" y="2427111"/>
            <a:ext cx="2980267" cy="2528711"/>
            <a:chOff x="5870222" y="2427111"/>
            <a:chExt cx="2980267" cy="2528711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5" t="35382" r="27414" b="27755"/>
            <a:stretch/>
          </p:blipFill>
          <p:spPr>
            <a:xfrm>
              <a:off x="5870222" y="2427111"/>
              <a:ext cx="2980267" cy="2528711"/>
            </a:xfrm>
            <a:prstGeom prst="rect">
              <a:avLst/>
            </a:prstGeom>
          </p:spPr>
        </p:pic>
        <p:sp>
          <p:nvSpPr>
            <p:cNvPr id="29" name="TextBox 17"/>
            <p:cNvSpPr txBox="1"/>
            <p:nvPr/>
          </p:nvSpPr>
          <p:spPr>
            <a:xfrm>
              <a:off x="7645102" y="3403629"/>
              <a:ext cx="1166472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 smtClean="0">
                  <a:solidFill>
                    <a:srgbClr val="5CC9DC"/>
                  </a:solidFill>
                  <a:latin typeface="Arial Narrow"/>
                  <a:cs typeface="Arial Narrow"/>
                </a:rPr>
                <a:t>Gestión con</a:t>
              </a:r>
            </a:p>
            <a:p>
              <a:r>
                <a:rPr lang="es-ES_tradnl" sz="1100" b="1" kern="1400" spc="100" dirty="0" smtClean="0">
                  <a:solidFill>
                    <a:srgbClr val="5CC9DC"/>
                  </a:solidFill>
                  <a:latin typeface="Arial Narrow"/>
                  <a:cs typeface="Arial Narrow"/>
                </a:rPr>
                <a:t>Valores para</a:t>
              </a:r>
            </a:p>
            <a:p>
              <a:r>
                <a:rPr lang="es-ES_tradnl" sz="1100" b="1" kern="1400" spc="100" dirty="0" smtClean="0">
                  <a:solidFill>
                    <a:srgbClr val="5CC9DC"/>
                  </a:solidFill>
                  <a:latin typeface="Arial Narrow"/>
                  <a:cs typeface="Arial Narrow"/>
                </a:rPr>
                <a:t>Resultados</a:t>
              </a:r>
              <a:endParaRPr lang="en-US" sz="1100" b="1" kern="1400" spc="100" dirty="0">
                <a:solidFill>
                  <a:srgbClr val="5CC9DC"/>
                </a:solidFill>
                <a:latin typeface="Arial Narrow"/>
                <a:cs typeface="Arial Narrow"/>
              </a:endParaRPr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3" t="47396" r="3983" b="23311"/>
          <a:stretch/>
        </p:blipFill>
        <p:spPr>
          <a:xfrm>
            <a:off x="9832622" y="3251200"/>
            <a:ext cx="1873956" cy="2009422"/>
          </a:xfrm>
          <a:prstGeom prst="rect">
            <a:avLst/>
          </a:prstGeom>
        </p:spPr>
      </p:pic>
      <p:sp>
        <p:nvSpPr>
          <p:cNvPr id="25" name="21 CuadroTexto"/>
          <p:cNvSpPr txBox="1"/>
          <p:nvPr/>
        </p:nvSpPr>
        <p:spPr>
          <a:xfrm>
            <a:off x="3882472" y="3694545"/>
            <a:ext cx="4227099" cy="142074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62648"/>
              </a:avLst>
            </a:prstTxWarp>
            <a:spAutoFit/>
          </a:bodyPr>
          <a:lstStyle/>
          <a:p>
            <a:r>
              <a:rPr lang="es-CO" sz="1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VALORES,  TRANSPARENCIA  Y  CAMBIO  CULTURAL</a:t>
            </a:r>
            <a:endParaRPr lang="es-CO" sz="1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21 CuadroTexto"/>
          <p:cNvSpPr txBox="1"/>
          <p:nvPr/>
        </p:nvSpPr>
        <p:spPr>
          <a:xfrm rot="21126393">
            <a:off x="4741160" y="2801487"/>
            <a:ext cx="3347470" cy="142074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62648"/>
              </a:avLst>
            </a:prstTxWarp>
            <a:spAutoFit/>
          </a:bodyPr>
          <a:lstStyle/>
          <a:p>
            <a:r>
              <a:rPr lang="es-CO" sz="11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MÉRITO  E  INTEGRIDAD</a:t>
            </a:r>
            <a:endParaRPr lang="es-CO" sz="11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4" name="Grupo 9"/>
          <p:cNvGrpSpPr/>
          <p:nvPr/>
        </p:nvGrpSpPr>
        <p:grpSpPr>
          <a:xfrm>
            <a:off x="8971223" y="412073"/>
            <a:ext cx="2854394" cy="1631339"/>
            <a:chOff x="2901820" y="4432041"/>
            <a:chExt cx="3181739" cy="1448323"/>
          </a:xfrm>
        </p:grpSpPr>
        <p:pic>
          <p:nvPicPr>
            <p:cNvPr id="36" name="Imagen 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4610" r="50115" b="11586"/>
            <a:stretch/>
          </p:blipFill>
          <p:spPr>
            <a:xfrm>
              <a:off x="2901820" y="4432041"/>
              <a:ext cx="3181739" cy="1448323"/>
            </a:xfrm>
            <a:prstGeom prst="rect">
              <a:avLst/>
            </a:prstGeom>
            <a:ln>
              <a:noFill/>
            </a:ln>
          </p:spPr>
        </p:pic>
        <p:sp>
          <p:nvSpPr>
            <p:cNvPr id="41" name="Rectángulo 8"/>
            <p:cNvSpPr/>
            <p:nvPr/>
          </p:nvSpPr>
          <p:spPr>
            <a:xfrm>
              <a:off x="3125787" y="4540523"/>
              <a:ext cx="2833546" cy="12296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Las entidades y servidores públicos son además sujetos de: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social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fiscal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disciplinario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político</a:t>
              </a:r>
              <a:endPara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2" name="Rectángulo 41"/>
          <p:cNvSpPr/>
          <p:nvPr/>
        </p:nvSpPr>
        <p:spPr>
          <a:xfrm>
            <a:off x="11658600" y="2656114"/>
            <a:ext cx="533400" cy="1632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60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048" y="-27710"/>
            <a:ext cx="12188952" cy="6859715"/>
            <a:chOff x="3048" y="-1"/>
            <a:chExt cx="12188952" cy="685971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-1"/>
              <a:ext cx="12188952" cy="6859715"/>
            </a:xfrm>
            <a:prstGeom prst="rect">
              <a:avLst/>
            </a:prstGeom>
          </p:spPr>
        </p:pic>
        <p:sp>
          <p:nvSpPr>
            <p:cNvPr id="8" name="TextBox 17"/>
            <p:cNvSpPr txBox="1"/>
            <p:nvPr/>
          </p:nvSpPr>
          <p:spPr>
            <a:xfrm>
              <a:off x="5388080" y="291575"/>
              <a:ext cx="387390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400" b="1" kern="1400" spc="100" dirty="0">
                  <a:solidFill>
                    <a:srgbClr val="509C74"/>
                  </a:solidFill>
                  <a:latin typeface="Arial Narrow"/>
                  <a:cs typeface="Arial Narrow"/>
                </a:rPr>
                <a:t>Política de Gestión Estratégica </a:t>
              </a:r>
            </a:p>
            <a:p>
              <a:r>
                <a:rPr lang="es-ES_tradnl" sz="1400" b="1" kern="1400" spc="100" dirty="0">
                  <a:solidFill>
                    <a:srgbClr val="509C74"/>
                  </a:solidFill>
                  <a:latin typeface="Arial Narrow"/>
                  <a:cs typeface="Arial Narrow"/>
                </a:rPr>
                <a:t>del Talento Humano - GETH</a:t>
              </a:r>
              <a:endParaRPr lang="en-US" sz="1400" b="1" kern="1400" spc="100" dirty="0">
                <a:solidFill>
                  <a:srgbClr val="509C74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0" name="TextBox 17"/>
            <p:cNvSpPr txBox="1"/>
            <p:nvPr/>
          </p:nvSpPr>
          <p:spPr>
            <a:xfrm>
              <a:off x="403122" y="2228794"/>
              <a:ext cx="246298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ES_tradnl" sz="1400" b="1" kern="14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Diseñar acciones para la GETH</a:t>
              </a:r>
              <a:endParaRPr lang="en-US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1" name="TextBox 17"/>
            <p:cNvSpPr txBox="1"/>
            <p:nvPr/>
          </p:nvSpPr>
          <p:spPr>
            <a:xfrm>
              <a:off x="403122" y="2921290"/>
              <a:ext cx="24629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ES_tradnl" sz="1400" b="1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Diagnosticar la GETH</a:t>
              </a:r>
              <a:endParaRPr lang="en-US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2" name="TextBox 17"/>
            <p:cNvSpPr txBox="1"/>
            <p:nvPr/>
          </p:nvSpPr>
          <p:spPr>
            <a:xfrm>
              <a:off x="403122" y="3506065"/>
              <a:ext cx="24629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ES_tradnl" sz="1400" b="1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Disponer de Información</a:t>
              </a:r>
              <a:endParaRPr lang="en-US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9261989" y="1813295"/>
              <a:ext cx="24629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400" b="1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Ejecutar </a:t>
              </a:r>
              <a:r>
                <a:rPr lang="es-ES_tradnl" sz="1400" b="1" kern="14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las acciones</a:t>
              </a:r>
              <a:endParaRPr lang="en-US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4" name="TextBox 17"/>
            <p:cNvSpPr txBox="1"/>
            <p:nvPr/>
          </p:nvSpPr>
          <p:spPr>
            <a:xfrm>
              <a:off x="9416847" y="2398070"/>
              <a:ext cx="24629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400" b="1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Evaluación de GETH</a:t>
              </a:r>
              <a:endParaRPr lang="en-US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346"/>
            <a:stretch/>
          </p:blipFill>
          <p:spPr>
            <a:xfrm>
              <a:off x="4742683" y="213771"/>
              <a:ext cx="706774" cy="905935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66" b="84950"/>
          <a:stretch/>
        </p:blipFill>
        <p:spPr>
          <a:xfrm>
            <a:off x="3049" y="0"/>
            <a:ext cx="1344984" cy="1032388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310325" y="533749"/>
            <a:ext cx="283495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Talento Humano</a:t>
            </a:r>
            <a:endParaRPr lang="en-US" sz="2000" b="1" u="sng" kern="1400" spc="1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1</a:t>
            </a:r>
            <a:endParaRPr lang="en-US" sz="1400" b="1" kern="1400" spc="3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3" t="45580" r="19682"/>
          <a:stretch/>
        </p:blipFill>
        <p:spPr>
          <a:xfrm>
            <a:off x="5175656" y="3126658"/>
            <a:ext cx="4798143" cy="3733056"/>
          </a:xfrm>
          <a:prstGeom prst="rect">
            <a:avLst/>
          </a:prstGeom>
        </p:spPr>
      </p:pic>
      <p:sp>
        <p:nvSpPr>
          <p:cNvPr id="16" name="TextBox 17"/>
          <p:cNvSpPr txBox="1"/>
          <p:nvPr/>
        </p:nvSpPr>
        <p:spPr>
          <a:xfrm>
            <a:off x="5278490" y="5288025"/>
            <a:ext cx="12929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600" b="1" kern="1400" spc="100" dirty="0">
                <a:solidFill>
                  <a:srgbClr val="509C74"/>
                </a:solidFill>
                <a:latin typeface="Arial Narrow"/>
                <a:cs typeface="Arial Narrow"/>
              </a:rPr>
              <a:t>Integridad</a:t>
            </a:r>
            <a:endParaRPr lang="en-US" sz="1600" b="1" kern="1400" spc="100" dirty="0">
              <a:solidFill>
                <a:srgbClr val="509C74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929849" y="5920324"/>
            <a:ext cx="18017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6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Valores de </a:t>
            </a:r>
          </a:p>
          <a:p>
            <a:pPr algn="ctr"/>
            <a:r>
              <a:rPr lang="es-ES_tradnl" sz="16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Servicio Público</a:t>
            </a:r>
            <a:endParaRPr lang="en-US" sz="1600" b="1" kern="1400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4219" y="5811868"/>
            <a:ext cx="13593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6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Código de</a:t>
            </a:r>
          </a:p>
          <a:p>
            <a:pPr algn="ctr"/>
            <a:r>
              <a:rPr lang="es-ES_tradnl" sz="16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Integridad</a:t>
            </a:r>
            <a:endParaRPr lang="en-US" sz="1600" b="1" kern="1400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9602633" y="5356105"/>
            <a:ext cx="1211823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Honestidad</a:t>
            </a:r>
          </a:p>
          <a:p>
            <a:r>
              <a:rPr lang="es-ES_tradnl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Compromiso</a:t>
            </a:r>
          </a:p>
          <a:p>
            <a:r>
              <a:rPr lang="es-ES_tradnl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Justicia</a:t>
            </a:r>
          </a:p>
          <a:p>
            <a:r>
              <a:rPr lang="es-ES_tradnl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Diligencia</a:t>
            </a:r>
          </a:p>
          <a:p>
            <a:r>
              <a:rPr lang="es-ES_tradnl" sz="1400" b="1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Respeto</a:t>
            </a:r>
            <a:endParaRPr lang="en-US" sz="1400" b="1" kern="1400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959758" y="3347015"/>
            <a:ext cx="4476405" cy="1543511"/>
            <a:chOff x="3959758" y="3347015"/>
            <a:chExt cx="4476405" cy="1543511"/>
          </a:xfrm>
        </p:grpSpPr>
        <p:sp>
          <p:nvSpPr>
            <p:cNvPr id="7" name="6 Rectángulo"/>
            <p:cNvSpPr/>
            <p:nvPr/>
          </p:nvSpPr>
          <p:spPr>
            <a:xfrm rot="1087147">
              <a:off x="4340375" y="4466587"/>
              <a:ext cx="980343" cy="274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23 Rectángulo"/>
            <p:cNvSpPr/>
            <p:nvPr/>
          </p:nvSpPr>
          <p:spPr>
            <a:xfrm rot="20996348">
              <a:off x="6165185" y="4566344"/>
              <a:ext cx="1648600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449457" y="4683792"/>
              <a:ext cx="475328" cy="206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959758" y="3347015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  <p:sp>
        <p:nvSpPr>
          <p:cNvPr id="29" name="TextBox 17"/>
          <p:cNvSpPr txBox="1"/>
          <p:nvPr/>
        </p:nvSpPr>
        <p:spPr>
          <a:xfrm>
            <a:off x="8077403" y="5545459"/>
            <a:ext cx="12929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600" b="1" kern="1400" spc="100" dirty="0">
                <a:solidFill>
                  <a:srgbClr val="509C74"/>
                </a:solidFill>
                <a:latin typeface="Arial Narrow"/>
                <a:cs typeface="Arial Narrow"/>
              </a:rPr>
              <a:t>Herramienta</a:t>
            </a:r>
            <a:endParaRPr lang="en-US" sz="1600" b="1" kern="1400" spc="100" dirty="0">
              <a:solidFill>
                <a:srgbClr val="509C74"/>
              </a:solidFill>
              <a:latin typeface="Arial Narrow"/>
              <a:cs typeface="Arial Narrow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85530" y="2370138"/>
            <a:ext cx="333583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3" t="21998" r="-6374" b="26307"/>
          <a:stretch/>
        </p:blipFill>
        <p:spPr>
          <a:xfrm>
            <a:off x="3211550" y="1527718"/>
            <a:ext cx="9757317" cy="35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48" b="81367"/>
          <a:stretch/>
        </p:blipFill>
        <p:spPr>
          <a:xfrm>
            <a:off x="32572" y="0"/>
            <a:ext cx="1213010" cy="127819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95823" y="2104102"/>
            <a:ext cx="2858422" cy="531420"/>
            <a:chOff x="995823" y="2104102"/>
            <a:chExt cx="2858422" cy="53142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7" t="30673" r="68404" b="61873"/>
            <a:stretch/>
          </p:blipFill>
          <p:spPr>
            <a:xfrm>
              <a:off x="2389239" y="2104102"/>
              <a:ext cx="1465006" cy="511279"/>
            </a:xfrm>
            <a:prstGeom prst="rect">
              <a:avLst/>
            </a:prstGeom>
          </p:spPr>
        </p:pic>
        <p:sp>
          <p:nvSpPr>
            <p:cNvPr id="27" name="TextBox 17"/>
            <p:cNvSpPr txBox="1"/>
            <p:nvPr/>
          </p:nvSpPr>
          <p:spPr>
            <a:xfrm>
              <a:off x="995823" y="2358523"/>
              <a:ext cx="15479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Reflexión Inicial</a:t>
              </a:r>
              <a:endParaRPr kumimoji="0" lang="en-US" sz="12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579306" y="1453124"/>
            <a:ext cx="3071353" cy="646331"/>
            <a:chOff x="1598970" y="1453124"/>
            <a:chExt cx="3071353" cy="64633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8" t="22790" r="61709" b="71333"/>
            <a:stretch/>
          </p:blipFill>
          <p:spPr>
            <a:xfrm>
              <a:off x="3008671" y="1563329"/>
              <a:ext cx="1661652" cy="403123"/>
            </a:xfrm>
            <a:prstGeom prst="rect">
              <a:avLst/>
            </a:prstGeom>
          </p:spPr>
        </p:pic>
        <p:sp>
          <p:nvSpPr>
            <p:cNvPr id="28" name="TextBox 17"/>
            <p:cNvSpPr txBox="1"/>
            <p:nvPr/>
          </p:nvSpPr>
          <p:spPr>
            <a:xfrm>
              <a:off x="1598970" y="1453124"/>
              <a:ext cx="154796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Diagnóstico de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Capacidades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200" b="1" kern="1400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y</a:t>
              </a:r>
              <a:r>
                <a:rPr kumimoji="0" lang="es-ES_tradnl" sz="1200" b="1" i="0" u="none" strike="noStrike" kern="1400" cap="none" spc="10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 </a:t>
              </a: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Entorno</a:t>
              </a:r>
              <a:endParaRPr kumimoji="0" lang="en-US" sz="12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045849" y="1069118"/>
            <a:ext cx="2638424" cy="610772"/>
            <a:chOff x="3045849" y="1069118"/>
            <a:chExt cx="2638424" cy="610772"/>
          </a:xfrm>
        </p:grpSpPr>
        <p:sp>
          <p:nvSpPr>
            <p:cNvPr id="29" name="TextBox 17"/>
            <p:cNvSpPr txBox="1"/>
            <p:nvPr/>
          </p:nvSpPr>
          <p:spPr>
            <a:xfrm>
              <a:off x="3045849" y="1069118"/>
              <a:ext cx="154796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Formular los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planes</a:t>
              </a:r>
              <a:endParaRPr kumimoji="0" lang="en-US" sz="12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5" t="16768" r="52916" b="75778"/>
            <a:stretch/>
          </p:blipFill>
          <p:spPr>
            <a:xfrm>
              <a:off x="4219267" y="1168611"/>
              <a:ext cx="1465006" cy="511279"/>
            </a:xfrm>
            <a:prstGeom prst="rect">
              <a:avLst/>
            </a:prstGeom>
          </p:spPr>
        </p:pic>
      </p:grpSp>
      <p:grpSp>
        <p:nvGrpSpPr>
          <p:cNvPr id="44" name="Grupo 43"/>
          <p:cNvGrpSpPr/>
          <p:nvPr/>
        </p:nvGrpSpPr>
        <p:grpSpPr>
          <a:xfrm>
            <a:off x="6965156" y="1256411"/>
            <a:ext cx="4449078" cy="502660"/>
            <a:chOff x="6934967" y="1373167"/>
            <a:chExt cx="3945960" cy="502660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7" t="19923" r="29280" b="74200"/>
            <a:stretch/>
          </p:blipFill>
          <p:spPr>
            <a:xfrm>
              <a:off x="6934967" y="1373167"/>
              <a:ext cx="1661652" cy="403123"/>
            </a:xfrm>
            <a:prstGeom prst="rect">
              <a:avLst/>
            </a:prstGeom>
          </p:spPr>
        </p:pic>
        <p:sp>
          <p:nvSpPr>
            <p:cNvPr id="33" name="TextBox 17"/>
            <p:cNvSpPr txBox="1"/>
            <p:nvPr/>
          </p:nvSpPr>
          <p:spPr>
            <a:xfrm>
              <a:off x="8500293" y="1414162"/>
              <a:ext cx="2380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400" cap="none" spc="10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Definir los </a:t>
              </a:r>
              <a:r>
                <a:rPr kumimoji="0" lang="es-CO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lineamientos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 para la administración del riesgo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997678" y="857360"/>
            <a:ext cx="2744886" cy="560437"/>
            <a:chOff x="5997678" y="973395"/>
            <a:chExt cx="2744886" cy="560437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14178" r="38123" b="77652"/>
            <a:stretch/>
          </p:blipFill>
          <p:spPr>
            <a:xfrm>
              <a:off x="5997678" y="973395"/>
              <a:ext cx="1553496" cy="560437"/>
            </a:xfrm>
            <a:prstGeom prst="rect">
              <a:avLst/>
            </a:prstGeom>
          </p:spPr>
        </p:pic>
        <p:sp>
          <p:nvSpPr>
            <p:cNvPr id="39" name="TextBox 17"/>
            <p:cNvSpPr txBox="1"/>
            <p:nvPr/>
          </p:nvSpPr>
          <p:spPr>
            <a:xfrm>
              <a:off x="7194597" y="1001784"/>
              <a:ext cx="154796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Diseñar los </a:t>
              </a: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Indicadores</a:t>
              </a:r>
              <a:endParaRPr kumimoji="0" lang="en-US" sz="12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7795982" y="1813566"/>
            <a:ext cx="2774385" cy="582552"/>
            <a:chOff x="7795982" y="1813566"/>
            <a:chExt cx="2774385" cy="582552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55" t="27508" r="23198" b="64322"/>
            <a:stretch/>
          </p:blipFill>
          <p:spPr>
            <a:xfrm>
              <a:off x="7795982" y="1813566"/>
              <a:ext cx="1553496" cy="560437"/>
            </a:xfrm>
            <a:prstGeom prst="rect">
              <a:avLst/>
            </a:prstGeom>
          </p:spPr>
        </p:pic>
        <p:sp>
          <p:nvSpPr>
            <p:cNvPr id="43" name="TextBox 17"/>
            <p:cNvSpPr txBox="1"/>
            <p:nvPr/>
          </p:nvSpPr>
          <p:spPr>
            <a:xfrm>
              <a:off x="9022400" y="1934453"/>
              <a:ext cx="1547967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Programar 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presupuesto</a:t>
              </a:r>
              <a:endParaRPr kumimoji="0" lang="en-US" sz="12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sp>
        <p:nvSpPr>
          <p:cNvPr id="34" name="TextBox 8"/>
          <p:cNvSpPr txBox="1"/>
          <p:nvPr/>
        </p:nvSpPr>
        <p:spPr>
          <a:xfrm>
            <a:off x="1238622" y="431912"/>
            <a:ext cx="485450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sng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Direccionamiento</a:t>
            </a:r>
            <a:r>
              <a:rPr kumimoji="0" lang="es-ES_tradnl" sz="2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Estratégico y planeación</a:t>
            </a:r>
            <a:endParaRPr kumimoji="0" lang="en-US" sz="2000" b="1" i="0" u="none" strike="noStrike" kern="1400" cap="none" spc="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1238623" y="191062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4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DIMENSIÓN 2</a:t>
            </a:r>
            <a:endParaRPr kumimoji="0" lang="en-US" sz="1400" b="1" i="0" u="none" strike="noStrike" kern="1400" cap="none" spc="3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07815" y="2635522"/>
            <a:ext cx="6686782" cy="3794447"/>
            <a:chOff x="507815" y="2635522"/>
            <a:chExt cx="6686782" cy="3794447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5" t="38134" r="64051" b="24994"/>
            <a:stretch/>
          </p:blipFill>
          <p:spPr>
            <a:xfrm>
              <a:off x="2994408" y="2635522"/>
              <a:ext cx="1376625" cy="2529331"/>
            </a:xfrm>
            <a:prstGeom prst="rect">
              <a:avLst/>
            </a:prstGeom>
          </p:spPr>
        </p:pic>
        <p:sp>
          <p:nvSpPr>
            <p:cNvPr id="22" name="TextBox 17"/>
            <p:cNvSpPr txBox="1"/>
            <p:nvPr/>
          </p:nvSpPr>
          <p:spPr>
            <a:xfrm>
              <a:off x="507815" y="5887500"/>
              <a:ext cx="120814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MARCO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NORMATIVO</a:t>
              </a:r>
              <a:endParaRPr kumimoji="0" lang="en-US" sz="1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23" name="TextBox 17"/>
            <p:cNvSpPr txBox="1"/>
            <p:nvPr/>
          </p:nvSpPr>
          <p:spPr>
            <a:xfrm>
              <a:off x="1525455" y="5887500"/>
              <a:ext cx="120814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PLANES 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DESARROLLO</a:t>
              </a:r>
              <a:endParaRPr kumimoji="0" lang="en-US" sz="1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24" name="TextBox 17"/>
            <p:cNvSpPr txBox="1"/>
            <p:nvPr/>
          </p:nvSpPr>
          <p:spPr>
            <a:xfrm>
              <a:off x="2597171" y="5964444"/>
              <a:ext cx="120814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PRESUPUESTO</a:t>
              </a:r>
              <a:endParaRPr kumimoji="0" lang="en-US" sz="1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3641359" y="5818676"/>
              <a:ext cx="120814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DOCUMENTOS DE POLÍTICA</a:t>
              </a:r>
              <a:endParaRPr kumimoji="0" lang="en-US" sz="1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2" t="77280" r="88060" b="14115"/>
            <a:stretch/>
          </p:blipFill>
          <p:spPr>
            <a:xfrm>
              <a:off x="834092" y="5285419"/>
              <a:ext cx="555585" cy="590309"/>
            </a:xfrm>
            <a:prstGeom prst="rect">
              <a:avLst/>
            </a:prstGeom>
          </p:spPr>
        </p:pic>
        <p:pic>
          <p:nvPicPr>
            <p:cNvPr id="49" name="Imagen 4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2" t="77280" r="88060" b="14115"/>
            <a:stretch/>
          </p:blipFill>
          <p:spPr>
            <a:xfrm>
              <a:off x="1833654" y="5279737"/>
              <a:ext cx="555585" cy="590309"/>
            </a:xfrm>
            <a:prstGeom prst="rect">
              <a:avLst/>
            </a:prstGeom>
          </p:spPr>
        </p:pic>
        <p:pic>
          <p:nvPicPr>
            <p:cNvPr id="50" name="Imagen 4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2" t="77280" r="88060" b="14115"/>
            <a:stretch/>
          </p:blipFill>
          <p:spPr>
            <a:xfrm>
              <a:off x="2907629" y="5280649"/>
              <a:ext cx="555585" cy="590309"/>
            </a:xfrm>
            <a:prstGeom prst="rect">
              <a:avLst/>
            </a:prstGeom>
          </p:spPr>
        </p:pic>
        <p:pic>
          <p:nvPicPr>
            <p:cNvPr id="51" name="Imagen 5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2" t="77280" r="88060" b="14115"/>
            <a:stretch/>
          </p:blipFill>
          <p:spPr>
            <a:xfrm>
              <a:off x="3921255" y="5275753"/>
              <a:ext cx="555585" cy="590309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639077" y="5162591"/>
              <a:ext cx="6555520" cy="1267378"/>
            </a:xfrm>
            <a:prstGeom prst="rect">
              <a:avLst/>
            </a:prstGeom>
            <a:noFill/>
            <a:ln w="28575">
              <a:solidFill>
                <a:srgbClr val="8A3D6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21 CuadroTexto"/>
          <p:cNvSpPr txBox="1"/>
          <p:nvPr/>
        </p:nvSpPr>
        <p:spPr>
          <a:xfrm>
            <a:off x="3900195" y="3344957"/>
            <a:ext cx="4469363" cy="142074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62648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VALORES,  TRANSPARENCIA  Y  CAMBIO  CULTURAL</a:t>
            </a:r>
          </a:p>
        </p:txBody>
      </p:sp>
      <p:sp>
        <p:nvSpPr>
          <p:cNvPr id="60" name="21 CuadroTexto"/>
          <p:cNvSpPr txBox="1"/>
          <p:nvPr/>
        </p:nvSpPr>
        <p:spPr>
          <a:xfrm rot="21126393">
            <a:off x="4863650" y="2496750"/>
            <a:ext cx="3249409" cy="142074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62648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MÉRITO  E  INTEGRIDAD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4694361" y="5172041"/>
            <a:ext cx="1414619" cy="1267378"/>
            <a:chOff x="4627644" y="5206730"/>
            <a:chExt cx="1414619" cy="1267378"/>
          </a:xfrm>
        </p:grpSpPr>
        <p:sp>
          <p:nvSpPr>
            <p:cNvPr id="20" name="Rectángulo 19"/>
            <p:cNvSpPr/>
            <p:nvPr/>
          </p:nvSpPr>
          <p:spPr>
            <a:xfrm>
              <a:off x="4762273" y="5206730"/>
              <a:ext cx="1177298" cy="1267378"/>
            </a:xfrm>
            <a:prstGeom prst="rect">
              <a:avLst/>
            </a:prstGeom>
            <a:solidFill>
              <a:srgbClr val="782247">
                <a:alpha val="41961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4627644" y="5232342"/>
              <a:ext cx="1414619" cy="1127876"/>
              <a:chOff x="4534557" y="5275753"/>
              <a:chExt cx="1414619" cy="1127876"/>
            </a:xfrm>
          </p:grpSpPr>
          <p:sp>
            <p:nvSpPr>
              <p:cNvPr id="55" name="TextBox 17"/>
              <p:cNvSpPr txBox="1"/>
              <p:nvPr/>
            </p:nvSpPr>
            <p:spPr>
              <a:xfrm>
                <a:off x="4534557" y="5849631"/>
                <a:ext cx="141461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1" i="0" u="none" strike="noStrike" kern="1400" cap="none" spc="10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POLÍTICAS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1" i="0" u="none" strike="noStrike" kern="1400" cap="none" spc="10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DE GESTIÓN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1" i="0" u="none" strike="noStrike" kern="1400" cap="none" spc="10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Y DESEMPEÑO</a:t>
                </a:r>
                <a:endParaRPr kumimoji="0" lang="en-US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endParaRPr>
              </a:p>
            </p:txBody>
          </p:sp>
          <p:pic>
            <p:nvPicPr>
              <p:cNvPr id="56" name="Imagen 5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2" t="77280" r="88060" b="14115"/>
              <a:stretch/>
            </p:blipFill>
            <p:spPr>
              <a:xfrm>
                <a:off x="4935550" y="5275753"/>
                <a:ext cx="555585" cy="590309"/>
              </a:xfrm>
              <a:prstGeom prst="rect">
                <a:avLst/>
              </a:prstGeom>
            </p:spPr>
          </p:pic>
        </p:grpSp>
      </p:grp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D3CFA573-2FE5-4F55-8F73-FCAF0D2C9621}"/>
              </a:ext>
            </a:extLst>
          </p:cNvPr>
          <p:cNvGrpSpPr/>
          <p:nvPr/>
        </p:nvGrpSpPr>
        <p:grpSpPr>
          <a:xfrm>
            <a:off x="5994792" y="5161469"/>
            <a:ext cx="1183858" cy="1287170"/>
            <a:chOff x="5789250" y="5146993"/>
            <a:chExt cx="1183858" cy="1287170"/>
          </a:xfrm>
        </p:grpSpPr>
        <p:sp>
          <p:nvSpPr>
            <p:cNvPr id="48" name="Rectángulo 47">
              <a:extLst>
                <a:ext uri="{FF2B5EF4-FFF2-40B4-BE49-F238E27FC236}">
                  <a16:creationId xmlns="" xmlns:a16="http://schemas.microsoft.com/office/drawing/2014/main" id="{16F85712-D0C7-42EA-8E58-5674A9AF94CF}"/>
                </a:ext>
              </a:extLst>
            </p:cNvPr>
            <p:cNvSpPr/>
            <p:nvPr/>
          </p:nvSpPr>
          <p:spPr>
            <a:xfrm>
              <a:off x="5795810" y="5146993"/>
              <a:ext cx="1177298" cy="1255666"/>
            </a:xfrm>
            <a:prstGeom prst="rect">
              <a:avLst/>
            </a:prstGeom>
            <a:solidFill>
              <a:srgbClr val="782247">
                <a:alpha val="41961"/>
              </a:srgbClr>
            </a:solidFill>
            <a:ln w="19050">
              <a:solidFill>
                <a:srgbClr val="8A3D6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17">
              <a:extLst>
                <a:ext uri="{FF2B5EF4-FFF2-40B4-BE49-F238E27FC236}">
                  <a16:creationId xmlns="" xmlns:a16="http://schemas.microsoft.com/office/drawing/2014/main" id="{E70E3648-56FD-40E7-B0E6-30305CD0FA33}"/>
                </a:ext>
              </a:extLst>
            </p:cNvPr>
            <p:cNvSpPr txBox="1"/>
            <p:nvPr/>
          </p:nvSpPr>
          <p:spPr>
            <a:xfrm>
              <a:off x="5789250" y="6187942"/>
              <a:ext cx="117590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ODS</a:t>
              </a:r>
              <a:endParaRPr kumimoji="0" lang="en-US" sz="1000" b="1" i="0" u="none" strike="noStrike" kern="14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pic>
        <p:nvPicPr>
          <p:cNvPr id="1026" name="Picture 2" descr="Resultado de imagen para ods logo">
            <a:extLst>
              <a:ext uri="{FF2B5EF4-FFF2-40B4-BE49-F238E27FC236}">
                <a16:creationId xmlns="" xmlns:a16="http://schemas.microsoft.com/office/drawing/2014/main" id="{57DF1F5E-624E-4DF5-9A15-62DC5C69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20" y="5219248"/>
            <a:ext cx="972565" cy="9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731557" y="2597285"/>
            <a:ext cx="252920" cy="17485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62" b="81723"/>
          <a:stretch/>
        </p:blipFill>
        <p:spPr>
          <a:xfrm>
            <a:off x="3048" y="0"/>
            <a:ext cx="1260144" cy="1253766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1310325" y="538905"/>
            <a:ext cx="485450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Gestión</a:t>
            </a:r>
            <a:r>
              <a:rPr lang="es-ES_tradnl" sz="2000" b="1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con Valores </a:t>
            </a:r>
          </a:p>
          <a:p>
            <a:r>
              <a:rPr lang="es-ES_tradnl" sz="2000" b="1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para Resultados</a:t>
            </a:r>
            <a:endParaRPr lang="en-US" sz="2000" b="1" kern="1400" spc="100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3</a:t>
            </a:r>
            <a:endParaRPr lang="en-US" sz="1400" b="1" kern="1400" spc="3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90669" y="2144606"/>
            <a:ext cx="6041305" cy="4466490"/>
            <a:chOff x="290669" y="2144606"/>
            <a:chExt cx="6041305" cy="4466490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" t="29384" r="48077" b="36647"/>
            <a:stretch/>
          </p:blipFill>
          <p:spPr>
            <a:xfrm>
              <a:off x="540774" y="2144606"/>
              <a:ext cx="5791200" cy="2330245"/>
            </a:xfrm>
            <a:prstGeom prst="rect">
              <a:avLst/>
            </a:prstGeom>
          </p:spPr>
        </p:pic>
        <p:sp>
          <p:nvSpPr>
            <p:cNvPr id="21" name="TextBox 17"/>
            <p:cNvSpPr txBox="1"/>
            <p:nvPr/>
          </p:nvSpPr>
          <p:spPr>
            <a:xfrm>
              <a:off x="848596" y="3402556"/>
              <a:ext cx="219689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1400" b="1" dirty="0">
                  <a:solidFill>
                    <a:srgbClr val="52C1CC"/>
                  </a:solidFill>
                  <a:latin typeface="Arial Narrow" panose="020B0606020202030204" pitchFamily="34" charset="0"/>
                </a:rPr>
                <a:t>RELACIÓN</a:t>
              </a:r>
            </a:p>
            <a:p>
              <a:r>
                <a:rPr lang="es-CO" sz="1400" b="1" dirty="0">
                  <a:solidFill>
                    <a:srgbClr val="52C1CC"/>
                  </a:solidFill>
                  <a:latin typeface="Arial Narrow" panose="020B0606020202030204" pitchFamily="34" charset="0"/>
                </a:rPr>
                <a:t>ESTADO – CIUDADANO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52240" y="4184791"/>
              <a:ext cx="2663928" cy="2426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Transparencia, acceso a la información pública y lucha contra la corrupción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Servicio al Ciudadano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Racionalización de Trámites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Participación Ciudadana en la Gestión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Gobierno Digital</a:t>
              </a: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     TIC </a:t>
              </a: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para la Sociedad</a:t>
              </a: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  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483303" y="4258169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484172" y="5679735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484172" y="4961437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808128" y="6237538"/>
              <a:ext cx="66190" cy="66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484172" y="5325300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484172" y="6018055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pic>
          <p:nvPicPr>
            <p:cNvPr id="45" name="Imagen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5" t="3199" r="60514" b="19317"/>
            <a:stretch/>
          </p:blipFill>
          <p:spPr>
            <a:xfrm>
              <a:off x="290669" y="3316123"/>
              <a:ext cx="583649" cy="701964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8327922" y="1622323"/>
            <a:ext cx="3878653" cy="5972391"/>
            <a:chOff x="8327922" y="1622323"/>
            <a:chExt cx="3878653" cy="597239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98" t="23650" r="7905" b="53273"/>
            <a:stretch/>
          </p:blipFill>
          <p:spPr>
            <a:xfrm>
              <a:off x="8327922" y="1622323"/>
              <a:ext cx="2900517" cy="1582993"/>
            </a:xfrm>
            <a:prstGeom prst="rect">
              <a:avLst/>
            </a:prstGeom>
          </p:spPr>
        </p:pic>
        <p:sp>
          <p:nvSpPr>
            <p:cNvPr id="10" name="TextBox 17"/>
            <p:cNvSpPr txBox="1"/>
            <p:nvPr/>
          </p:nvSpPr>
          <p:spPr>
            <a:xfrm>
              <a:off x="9894629" y="3383676"/>
              <a:ext cx="219689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1400" b="1" dirty="0">
                  <a:solidFill>
                    <a:srgbClr val="52C1CC"/>
                  </a:solidFill>
                  <a:latin typeface="Arial Narrow" panose="020B0606020202030204" pitchFamily="34" charset="0"/>
                </a:rPr>
                <a:t>DE LA VENTANILLA</a:t>
              </a:r>
            </a:p>
            <a:p>
              <a:r>
                <a:rPr lang="es-CO" sz="1400" b="1" dirty="0">
                  <a:solidFill>
                    <a:srgbClr val="52C1CC"/>
                  </a:solidFill>
                  <a:latin typeface="Arial Narrow" panose="020B0606020202030204" pitchFamily="34" charset="0"/>
                </a:rPr>
                <a:t>HACIA ADENTRO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9542647" y="4091191"/>
              <a:ext cx="2663928" cy="3503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Fortalecimiento organizacional</a:t>
              </a: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y Simplificación de procesos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Ejecución </a:t>
              </a: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presupuestal </a:t>
              </a: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y </a:t>
              </a: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eficiencia </a:t>
              </a: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del gasto Público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Gobierno </a:t>
              </a: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Digital</a:t>
              </a:r>
            </a:p>
            <a:p>
              <a:pPr>
                <a:lnSpc>
                  <a:spcPts val="1400"/>
                </a:lnSpc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    TIC para </a:t>
              </a: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el Estado</a:t>
              </a: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Seguridad Digital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Defensa </a:t>
              </a: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Jurídica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s-CO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Mejora Normativa</a:t>
              </a: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400"/>
                </a:lnSpc>
              </a:pPr>
              <a:endParaRPr lang="es-CO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9378062" y="4166463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9396465" y="4697039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396465" y="5230785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9394855" y="5583337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9404862" y="6116943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9711990" y="5799235"/>
              <a:ext cx="66190" cy="66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9401196" y="6485657"/>
              <a:ext cx="113204" cy="113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pic>
          <p:nvPicPr>
            <p:cNvPr id="46" name="Imagen 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5" t="3199" r="60514" b="19317"/>
            <a:stretch/>
          </p:blipFill>
          <p:spPr>
            <a:xfrm>
              <a:off x="9302688" y="3301930"/>
              <a:ext cx="583649" cy="701964"/>
            </a:xfrm>
            <a:prstGeom prst="rect">
              <a:avLst/>
            </a:prstGeom>
          </p:spPr>
        </p:pic>
      </p:grpSp>
      <p:grpSp>
        <p:nvGrpSpPr>
          <p:cNvPr id="42" name="4 Grupo"/>
          <p:cNvGrpSpPr/>
          <p:nvPr/>
        </p:nvGrpSpPr>
        <p:grpSpPr>
          <a:xfrm>
            <a:off x="3927090" y="3374934"/>
            <a:ext cx="4476405" cy="1515592"/>
            <a:chOff x="3927090" y="3374934"/>
            <a:chExt cx="4476405" cy="1515592"/>
          </a:xfrm>
        </p:grpSpPr>
        <p:sp>
          <p:nvSpPr>
            <p:cNvPr id="44" name="30 Rectángulo"/>
            <p:cNvSpPr/>
            <p:nvPr/>
          </p:nvSpPr>
          <p:spPr>
            <a:xfrm rot="20996348">
              <a:off x="6173136" y="4558393"/>
              <a:ext cx="1648600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7" name="31 Rectángulo"/>
            <p:cNvSpPr/>
            <p:nvPr/>
          </p:nvSpPr>
          <p:spPr>
            <a:xfrm>
              <a:off x="5449456" y="4597834"/>
              <a:ext cx="932397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8" name="33 Rectángulo"/>
            <p:cNvSpPr/>
            <p:nvPr/>
          </p:nvSpPr>
          <p:spPr>
            <a:xfrm rot="832045">
              <a:off x="4305800" y="4494467"/>
              <a:ext cx="981276" cy="206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9" name="40 CuadroTexto"/>
            <p:cNvSpPr txBox="1"/>
            <p:nvPr/>
          </p:nvSpPr>
          <p:spPr>
            <a:xfrm>
              <a:off x="3927090" y="3374934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  <p:pic>
        <p:nvPicPr>
          <p:cNvPr id="51" name="Imagen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/>
          <p:cNvPicPr>
            <a:picLocks noChangeAspect="1"/>
          </p:cNvPicPr>
          <p:nvPr/>
        </p:nvPicPr>
        <p:blipFill rotWithShape="1">
          <a:blip r:embed="rId2"/>
          <a:srcRect l="20035" r="14309"/>
          <a:stretch/>
        </p:blipFill>
        <p:spPr>
          <a:xfrm>
            <a:off x="2853732" y="787400"/>
            <a:ext cx="7104184" cy="528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4915"/>
            <a:ext cx="12192000" cy="44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Todos </a:t>
            </a:r>
            <a:r>
              <a:rPr lang="es-ES_tradnl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soñamos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 con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Entidades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Públicas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7559" y="4692054"/>
            <a:ext cx="3711183" cy="455303"/>
            <a:chOff x="4744412" y="2600019"/>
            <a:chExt cx="3067094" cy="455303"/>
          </a:xfrm>
        </p:grpSpPr>
        <p:sp>
          <p:nvSpPr>
            <p:cNvPr id="5" name="Rectangle 4"/>
            <p:cNvSpPr/>
            <p:nvPr/>
          </p:nvSpPr>
          <p:spPr>
            <a:xfrm>
              <a:off x="4744412" y="2600019"/>
              <a:ext cx="3067094" cy="4553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9159" y="2673782"/>
              <a:ext cx="2695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kern="1400" spc="100" dirty="0">
                  <a:solidFill>
                    <a:schemeClr val="bg1"/>
                  </a:solidFill>
                  <a:latin typeface="Arial Narrow"/>
                  <a:cs typeface="Arial Narrow"/>
                </a:rPr>
                <a:t>Íntegras y transparentes (Valores) </a:t>
              </a:r>
              <a:endParaRPr lang="en-US" sz="1400" b="1" kern="1400" spc="1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11009" y="5303109"/>
            <a:ext cx="2324283" cy="455303"/>
            <a:chOff x="5115818" y="3211074"/>
            <a:chExt cx="2324283" cy="455303"/>
          </a:xfrm>
        </p:grpSpPr>
        <p:sp>
          <p:nvSpPr>
            <p:cNvPr id="8" name="Rectangle 7"/>
            <p:cNvSpPr/>
            <p:nvPr/>
          </p:nvSpPr>
          <p:spPr>
            <a:xfrm>
              <a:off x="5115818" y="3211074"/>
              <a:ext cx="2324283" cy="4553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5818" y="3284837"/>
              <a:ext cx="23242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kern="1400" spc="100" dirty="0">
                  <a:solidFill>
                    <a:schemeClr val="bg1"/>
                  </a:solidFill>
                  <a:latin typeface="Arial Narrow"/>
                  <a:cs typeface="Arial Narrow"/>
                </a:rPr>
                <a:t>Innovadoras</a:t>
              </a:r>
              <a:endParaRPr lang="en-US" sz="1400" b="1" kern="1400" spc="1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11009" y="5914174"/>
            <a:ext cx="2324283" cy="455303"/>
            <a:chOff x="5115818" y="3822139"/>
            <a:chExt cx="2324283" cy="455303"/>
          </a:xfrm>
        </p:grpSpPr>
        <p:sp>
          <p:nvSpPr>
            <p:cNvPr id="9" name="Rectangle 8"/>
            <p:cNvSpPr/>
            <p:nvPr/>
          </p:nvSpPr>
          <p:spPr>
            <a:xfrm>
              <a:off x="5523166" y="3822139"/>
              <a:ext cx="1509586" cy="4553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15818" y="3895902"/>
              <a:ext cx="23242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kern="1400" spc="100" dirty="0">
                  <a:solidFill>
                    <a:schemeClr val="bg1"/>
                  </a:solidFill>
                  <a:latin typeface="Arial Narrow"/>
                  <a:cs typeface="Arial Narrow"/>
                </a:rPr>
                <a:t>Efectivas</a:t>
              </a:r>
              <a:endParaRPr lang="en-US" sz="1400" b="1" kern="1400" spc="1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87775" y="1399382"/>
            <a:ext cx="9737164" cy="6670552"/>
            <a:chOff x="687775" y="1399382"/>
            <a:chExt cx="9737164" cy="6670552"/>
          </a:xfrm>
        </p:grpSpPr>
        <p:sp>
          <p:nvSpPr>
            <p:cNvPr id="4" name="TextBox 3"/>
            <p:cNvSpPr txBox="1"/>
            <p:nvPr/>
          </p:nvSpPr>
          <p:spPr>
            <a:xfrm>
              <a:off x="2510687" y="5376872"/>
              <a:ext cx="1737221" cy="61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Derechos</a:t>
              </a:r>
            </a:p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Problemas Necesidades</a:t>
              </a:r>
              <a:endPara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9" name="Picture 11"/>
            <p:cNvPicPr>
              <a:picLocks noChangeAspect="1"/>
            </p:cNvPicPr>
            <p:nvPr/>
          </p:nvPicPr>
          <p:blipFill rotWithShape="1">
            <a:blip r:embed="rId2"/>
            <a:srcRect t="64168" r="82676"/>
            <a:stretch/>
          </p:blipFill>
          <p:spPr>
            <a:xfrm>
              <a:off x="687775" y="4180114"/>
              <a:ext cx="1874556" cy="1893086"/>
            </a:xfrm>
            <a:prstGeom prst="rect">
              <a:avLst/>
            </a:prstGeom>
          </p:spPr>
        </p:pic>
        <p:sp>
          <p:nvSpPr>
            <p:cNvPr id="25" name="Arco 24"/>
            <p:cNvSpPr/>
            <p:nvPr/>
          </p:nvSpPr>
          <p:spPr>
            <a:xfrm rot="465114">
              <a:off x="1412915" y="1399382"/>
              <a:ext cx="9012024" cy="6670552"/>
            </a:xfrm>
            <a:prstGeom prst="arc">
              <a:avLst>
                <a:gd name="adj1" fmla="val 11140732"/>
                <a:gd name="adj2" fmla="val 14111917"/>
              </a:avLst>
            </a:prstGeom>
            <a:ln w="12700">
              <a:solidFill>
                <a:srgbClr val="D27A2F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670764" y="1264739"/>
            <a:ext cx="9891679" cy="6670552"/>
            <a:chOff x="1670764" y="1246983"/>
            <a:chExt cx="9891679" cy="6670552"/>
          </a:xfrm>
        </p:grpSpPr>
        <p:sp>
          <p:nvSpPr>
            <p:cNvPr id="6" name="TextBox 5"/>
            <p:cNvSpPr txBox="1"/>
            <p:nvPr/>
          </p:nvSpPr>
          <p:spPr>
            <a:xfrm>
              <a:off x="6095109" y="5401849"/>
              <a:ext cx="37708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kern="14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Resultados </a:t>
              </a:r>
              <a:endParaRPr lang="es-ES_tradnl" sz="1400" b="1" kern="1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endParaRPr>
            </a:p>
            <a:p>
              <a:pPr algn="r"/>
              <a:r>
                <a:rPr lang="es-ES_tradnl" sz="1400" b="1" kern="1400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que generen </a:t>
              </a:r>
            </a:p>
            <a:p>
              <a:pPr algn="r"/>
              <a:r>
                <a:rPr lang="es-ES_tradnl" sz="1400" b="1" kern="1400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Valor</a:t>
              </a:r>
              <a:r>
                <a:rPr lang="es-ES_tradnl" sz="1400" b="1" kern="14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 </a:t>
              </a:r>
              <a:r>
                <a:rPr lang="es-ES_tradnl" sz="1400" b="1" kern="1400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Público</a:t>
              </a:r>
              <a:endParaRPr lang="en-US" sz="1400" b="1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0" name="Picture 11"/>
            <p:cNvPicPr>
              <a:picLocks noChangeAspect="1"/>
            </p:cNvPicPr>
            <p:nvPr/>
          </p:nvPicPr>
          <p:blipFill rotWithShape="1">
            <a:blip r:embed="rId2"/>
            <a:srcRect l="83890" t="64168" r="-141"/>
            <a:stretch/>
          </p:blipFill>
          <p:spPr>
            <a:xfrm>
              <a:off x="9803981" y="4127051"/>
              <a:ext cx="1758462" cy="1893086"/>
            </a:xfrm>
            <a:prstGeom prst="rect">
              <a:avLst/>
            </a:prstGeom>
          </p:spPr>
        </p:pic>
        <p:sp>
          <p:nvSpPr>
            <p:cNvPr id="27" name="Arco 26"/>
            <p:cNvSpPr/>
            <p:nvPr/>
          </p:nvSpPr>
          <p:spPr>
            <a:xfrm rot="218663">
              <a:off x="1670764" y="1246983"/>
              <a:ext cx="9012024" cy="6670552"/>
            </a:xfrm>
            <a:prstGeom prst="arc">
              <a:avLst>
                <a:gd name="adj1" fmla="val 17513135"/>
                <a:gd name="adj2" fmla="val 20866168"/>
              </a:avLst>
            </a:prstGeom>
            <a:ln w="12700">
              <a:solidFill>
                <a:srgbClr val="D27A2F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6554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67" b="83269"/>
          <a:stretch/>
        </p:blipFill>
        <p:spPr>
          <a:xfrm>
            <a:off x="3048" y="0"/>
            <a:ext cx="1137595" cy="114766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926441" y="3867270"/>
            <a:ext cx="4124865" cy="2075793"/>
            <a:chOff x="926441" y="3867270"/>
            <a:chExt cx="4124865" cy="207579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6" t="60665" r="58688" b="11722"/>
            <a:stretch/>
          </p:blipFill>
          <p:spPr>
            <a:xfrm>
              <a:off x="2634677" y="3867270"/>
              <a:ext cx="2416629" cy="1894114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926441" y="5358288"/>
              <a:ext cx="24967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Revisar y Actualizar</a:t>
              </a:r>
            </a:p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indicadores y mecanismos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60716" y="3658268"/>
            <a:ext cx="3160778" cy="984885"/>
            <a:chOff x="860716" y="3658268"/>
            <a:chExt cx="3160778" cy="98488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7" t="53729" r="67032" b="41239"/>
            <a:stretch/>
          </p:blipFill>
          <p:spPr>
            <a:xfrm>
              <a:off x="1614312" y="3685591"/>
              <a:ext cx="2407182" cy="399397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860716" y="3658268"/>
              <a:ext cx="309154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Evaluar</a:t>
              </a:r>
            </a:p>
            <a:p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(Resultados, Gestión del Riesgo, </a:t>
              </a:r>
            </a:p>
            <a:p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Percepción de los grupos de </a:t>
              </a:r>
            </a:p>
            <a:p>
              <a:r>
                <a:rPr lang="es-CO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valor y Autodiagnóstico)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864631" y="1907337"/>
            <a:ext cx="2867615" cy="1209086"/>
            <a:chOff x="864631" y="1907337"/>
            <a:chExt cx="2867615" cy="120908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7" t="31106" r="69290" b="54613"/>
            <a:stretch/>
          </p:blipFill>
          <p:spPr>
            <a:xfrm>
              <a:off x="1819469" y="2136710"/>
              <a:ext cx="1912777" cy="979713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864631" y="1907337"/>
              <a:ext cx="14306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Documentar </a:t>
              </a:r>
            </a:p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Resultados </a:t>
              </a:r>
            </a:p>
          </p:txBody>
        </p:sp>
      </p:grpSp>
      <p:sp>
        <p:nvSpPr>
          <p:cNvPr id="21" name="TextBox 8"/>
          <p:cNvSpPr txBox="1"/>
          <p:nvPr/>
        </p:nvSpPr>
        <p:spPr>
          <a:xfrm>
            <a:off x="1310325" y="533749"/>
            <a:ext cx="485450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Evaluación</a:t>
            </a:r>
            <a:r>
              <a:rPr lang="es-ES_tradnl" sz="2000" b="1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_tradnl" sz="2000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Resultados</a:t>
            </a:r>
            <a:endParaRPr lang="en-US" sz="2000" kern="1400" spc="100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4</a:t>
            </a:r>
            <a:endParaRPr lang="en-US" sz="1400" b="1" kern="1400" spc="3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614312" y="4417041"/>
            <a:ext cx="4440707" cy="2462441"/>
            <a:chOff x="1614312" y="4417041"/>
            <a:chExt cx="4440707" cy="2462441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6" t="60665" r="58688" b="11722"/>
            <a:stretch/>
          </p:blipFill>
          <p:spPr>
            <a:xfrm>
              <a:off x="3212813" y="4417041"/>
              <a:ext cx="2842206" cy="2227674"/>
            </a:xfrm>
            <a:prstGeom prst="rect">
              <a:avLst/>
            </a:prstGeom>
          </p:spPr>
        </p:pic>
        <p:sp>
          <p:nvSpPr>
            <p:cNvPr id="36" name="Rectángulo 35"/>
            <p:cNvSpPr/>
            <p:nvPr/>
          </p:nvSpPr>
          <p:spPr>
            <a:xfrm>
              <a:off x="1614312" y="6294707"/>
              <a:ext cx="24967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Definir Responsable</a:t>
              </a:r>
            </a:p>
            <a:p>
              <a:endParaRPr lang="es-CO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048" y="0"/>
            <a:ext cx="12224076" cy="6879482"/>
            <a:chOff x="3048" y="0"/>
            <a:chExt cx="12224076" cy="687948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0"/>
              <a:ext cx="12224076" cy="6879482"/>
            </a:xfrm>
            <a:prstGeom prst="rect">
              <a:avLst/>
            </a:prstGeom>
          </p:spPr>
        </p:pic>
        <p:sp>
          <p:nvSpPr>
            <p:cNvPr id="24" name="23 Rectángulo"/>
            <p:cNvSpPr/>
            <p:nvPr/>
          </p:nvSpPr>
          <p:spPr>
            <a:xfrm rot="20996348">
              <a:off x="6171577" y="4540695"/>
              <a:ext cx="1851219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449456" y="4597834"/>
              <a:ext cx="932397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 rot="832045">
              <a:off x="4304364" y="4506270"/>
              <a:ext cx="1079772" cy="206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959995" y="3374950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87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22217" r="24779"/>
          <a:stretch/>
        </p:blipFill>
        <p:spPr>
          <a:xfrm>
            <a:off x="3205018" y="1540934"/>
            <a:ext cx="5966691" cy="53357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4" b="80005"/>
          <a:stretch/>
        </p:blipFill>
        <p:spPr>
          <a:xfrm>
            <a:off x="3048" y="-1"/>
            <a:ext cx="1269571" cy="1371601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048" y="3685592"/>
            <a:ext cx="12188952" cy="2468450"/>
            <a:chOff x="3048" y="3685592"/>
            <a:chExt cx="12188952" cy="246845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28" b="16564"/>
            <a:stretch/>
          </p:blipFill>
          <p:spPr>
            <a:xfrm>
              <a:off x="3048" y="3685592"/>
              <a:ext cx="12188952" cy="2037875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1006350" y="5815488"/>
              <a:ext cx="14306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Ciudadanos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0195772" y="5815488"/>
              <a:ext cx="14306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Ciudadanos</a:t>
              </a:r>
            </a:p>
          </p:txBody>
        </p:sp>
      </p:grpSp>
      <p:sp>
        <p:nvSpPr>
          <p:cNvPr id="15" name="TextBox 8"/>
          <p:cNvSpPr txBox="1"/>
          <p:nvPr/>
        </p:nvSpPr>
        <p:spPr>
          <a:xfrm>
            <a:off x="1310325" y="538905"/>
            <a:ext cx="485450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Información</a:t>
            </a:r>
          </a:p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 Comunicación</a:t>
            </a:r>
            <a:endParaRPr lang="en-US" sz="2000" b="1" kern="1400" spc="100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5</a:t>
            </a:r>
            <a:endParaRPr lang="en-US" sz="1400" b="1" kern="1400" spc="3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17362" y="5345020"/>
            <a:ext cx="3757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CF6439"/>
                </a:solidFill>
                <a:latin typeface="Arial Narrow" panose="020B0606020202030204" pitchFamily="34" charset="0"/>
              </a:rPr>
              <a:t>Transparencia, acceso a la Información </a:t>
            </a:r>
            <a:r>
              <a:rPr lang="es-CO" dirty="0" smtClean="0">
                <a:solidFill>
                  <a:srgbClr val="CF6439"/>
                </a:solidFill>
                <a:latin typeface="Arial Narrow" panose="020B0606020202030204" pitchFamily="34" charset="0"/>
              </a:rPr>
              <a:t>pública </a:t>
            </a:r>
            <a:r>
              <a:rPr lang="es-CO" dirty="0">
                <a:solidFill>
                  <a:srgbClr val="CF6439"/>
                </a:solidFill>
                <a:latin typeface="Arial Narrow" panose="020B0606020202030204" pitchFamily="34" charset="0"/>
              </a:rPr>
              <a:t>y lucha contra la corrupción 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1082351" y="1530220"/>
            <a:ext cx="10431626" cy="3360306"/>
            <a:chOff x="1082351" y="1530220"/>
            <a:chExt cx="10431626" cy="3360306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4" t="22307" r="5562" b="28726"/>
            <a:stretch/>
          </p:blipFill>
          <p:spPr>
            <a:xfrm>
              <a:off x="1082351" y="1530220"/>
              <a:ext cx="10431626" cy="3359021"/>
            </a:xfrm>
            <a:prstGeom prst="rect">
              <a:avLst/>
            </a:prstGeom>
          </p:spPr>
        </p:pic>
        <p:sp>
          <p:nvSpPr>
            <p:cNvPr id="28" name="27 Rectángulo"/>
            <p:cNvSpPr/>
            <p:nvPr/>
          </p:nvSpPr>
          <p:spPr>
            <a:xfrm rot="20996348">
              <a:off x="6171577" y="4524793"/>
              <a:ext cx="1851219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5449456" y="4597834"/>
              <a:ext cx="932397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 rot="832045">
              <a:off x="4304364" y="4506270"/>
              <a:ext cx="1079772" cy="206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959995" y="3335195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4217362" y="638809"/>
            <a:ext cx="3757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rgbClr val="CF6439"/>
                </a:solidFill>
                <a:latin typeface="Arial Narrow" panose="020B0606020202030204" pitchFamily="34" charset="0"/>
              </a:rPr>
              <a:t>Administración de Archivos y Gestión Documental</a:t>
            </a:r>
            <a:endParaRPr lang="es-CO" dirty="0">
              <a:solidFill>
                <a:srgbClr val="CF643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91878" y="1474112"/>
            <a:ext cx="1156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Generación </a:t>
            </a:r>
          </a:p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y Producción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640684" y="1485033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Herramientas para </a:t>
            </a:r>
          </a:p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el uso y apropiación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23258" y="4398365"/>
            <a:ext cx="2233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Cultura de compartir </a:t>
            </a:r>
          </a:p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y difundir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07" b="80761"/>
          <a:stretch/>
        </p:blipFill>
        <p:spPr>
          <a:xfrm>
            <a:off x="3048" y="0"/>
            <a:ext cx="1278997" cy="13197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640684" y="4349951"/>
            <a:ext cx="147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Analítica </a:t>
            </a:r>
          </a:p>
          <a:p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Institucional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310325" y="533749"/>
            <a:ext cx="69192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Gestión</a:t>
            </a:r>
            <a:r>
              <a:rPr lang="es-ES_tradnl" sz="2000" b="1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del Conocimiento y la Innovación</a:t>
            </a:r>
            <a:endParaRPr lang="en-US" sz="2000" kern="1400" spc="100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6</a:t>
            </a:r>
            <a:endParaRPr lang="en-US" sz="1400" b="1" kern="1400" spc="3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048" y="-1"/>
            <a:ext cx="12188952" cy="6859715"/>
            <a:chOff x="3048" y="-1"/>
            <a:chExt cx="12188952" cy="685971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-1"/>
              <a:ext cx="12188952" cy="6859715"/>
            </a:xfrm>
            <a:prstGeom prst="rect">
              <a:avLst/>
            </a:prstGeom>
          </p:spPr>
        </p:pic>
        <p:sp>
          <p:nvSpPr>
            <p:cNvPr id="14" name="13 Rectángulo"/>
            <p:cNvSpPr/>
            <p:nvPr/>
          </p:nvSpPr>
          <p:spPr>
            <a:xfrm rot="20996348">
              <a:off x="6171577" y="4516842"/>
              <a:ext cx="1851219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449456" y="4597834"/>
              <a:ext cx="932397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 rot="832045">
              <a:off x="4304364" y="4506270"/>
              <a:ext cx="1079772" cy="206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959995" y="3374950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96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4" b="82045"/>
          <a:stretch/>
        </p:blipFill>
        <p:spPr>
          <a:xfrm>
            <a:off x="3048" y="0"/>
            <a:ext cx="1231863" cy="1231642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917295" y="2369976"/>
            <a:ext cx="5203587" cy="849086"/>
            <a:chOff x="917295" y="2369976"/>
            <a:chExt cx="5203587" cy="84908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5" t="34549" r="49807" b="53073"/>
            <a:stretch/>
          </p:blipFill>
          <p:spPr>
            <a:xfrm>
              <a:off x="2220686" y="2369976"/>
              <a:ext cx="3900196" cy="849086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917295" y="2785960"/>
              <a:ext cx="14895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Línea Estratégica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606072" y="474602"/>
            <a:ext cx="2948475" cy="2539186"/>
            <a:chOff x="6606072" y="474602"/>
            <a:chExt cx="2948475" cy="253918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2" t="9793" r="37407" b="56065"/>
            <a:stretch/>
          </p:blipFill>
          <p:spPr>
            <a:xfrm>
              <a:off x="6606072" y="671804"/>
              <a:ext cx="1026369" cy="234198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>
              <a:off x="7442719" y="474602"/>
              <a:ext cx="21118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1 Línea de Defensa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(Gerentes Públicos)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669763" y="1763486"/>
            <a:ext cx="4412602" cy="1105630"/>
            <a:chOff x="7669763" y="1763486"/>
            <a:chExt cx="4412602" cy="1105630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99" t="25708" r="10462" b="61370"/>
            <a:stretch/>
          </p:blipFill>
          <p:spPr>
            <a:xfrm>
              <a:off x="7669763" y="1763486"/>
              <a:ext cx="3247054" cy="886408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9900557" y="2284341"/>
              <a:ext cx="21818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2 Línea de Defensa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(Jefes de Planeación)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8658808" y="3769568"/>
            <a:ext cx="4089919" cy="1123525"/>
            <a:chOff x="8658808" y="3769568"/>
            <a:chExt cx="4089919" cy="1123525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3" t="54952" r="9160" b="33486"/>
            <a:stretch/>
          </p:blipFill>
          <p:spPr>
            <a:xfrm>
              <a:off x="8658808" y="3769568"/>
              <a:ext cx="2416629" cy="793102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9853127" y="4308318"/>
              <a:ext cx="2895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3 Línea de Defensa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(Oficinas de control interno)</a:t>
              </a:r>
            </a:p>
          </p:txBody>
        </p:sp>
      </p:grpSp>
      <p:sp>
        <p:nvSpPr>
          <p:cNvPr id="24" name="TextBox 8"/>
          <p:cNvSpPr txBox="1"/>
          <p:nvPr/>
        </p:nvSpPr>
        <p:spPr>
          <a:xfrm>
            <a:off x="1310325" y="533749"/>
            <a:ext cx="69192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000" b="1" u="sng" kern="14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Control Interno</a:t>
            </a:r>
            <a:endParaRPr lang="en-US" sz="2000" kern="1400" spc="100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1310326" y="298055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400" b="1" kern="14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DIMENSIÓN 7</a:t>
            </a:r>
            <a:endParaRPr lang="en-US" sz="1400" b="1" kern="1400" spc="3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959995" y="3374950"/>
            <a:ext cx="4476405" cy="1501517"/>
            <a:chOff x="3959995" y="3374950"/>
            <a:chExt cx="4476405" cy="1501517"/>
          </a:xfrm>
        </p:grpSpPr>
        <p:sp>
          <p:nvSpPr>
            <p:cNvPr id="26" name="25 Rectángulo"/>
            <p:cNvSpPr/>
            <p:nvPr/>
          </p:nvSpPr>
          <p:spPr>
            <a:xfrm rot="20996348">
              <a:off x="6172849" y="4539235"/>
              <a:ext cx="1685879" cy="234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5534108" y="4583775"/>
              <a:ext cx="370667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1" name="30 Rectángulo"/>
            <p:cNvSpPr/>
            <p:nvPr/>
          </p:nvSpPr>
          <p:spPr>
            <a:xfrm rot="750452">
              <a:off x="4327617" y="4418681"/>
              <a:ext cx="1032344" cy="292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959995" y="3374950"/>
              <a:ext cx="4476405" cy="14207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662648"/>
                </a:avLst>
              </a:prstTxWarp>
              <a:spAutoFit/>
            </a:bodyPr>
            <a:lstStyle/>
            <a:p>
              <a:r>
                <a:rPr lang="es-CO" sz="1400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VALORES, TRANSPARENCIA Y CAMBIO CULTURAL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2476" y="3697158"/>
            <a:ext cx="3340360" cy="1916041"/>
            <a:chOff x="2901820" y="4432041"/>
            <a:chExt cx="3340360" cy="191604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4610" r="50115" b="11586"/>
            <a:stretch/>
          </p:blipFill>
          <p:spPr>
            <a:xfrm>
              <a:off x="2901820" y="4432041"/>
              <a:ext cx="3181739" cy="1916041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3141307" y="4578406"/>
              <a:ext cx="310087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Componentes: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1. Ambiente de Control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2. Evaluación del Riesgo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3. Actividades de Control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4. Información y Comunicación</a:t>
              </a:r>
            </a:p>
            <a:p>
              <a:r>
                <a:rPr lang="es-CO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</a:rPr>
                <a:t>5. Actividades de Monitoreo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23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362241AF-3678-4289-A944-77A377797E2E}"/>
              </a:ext>
            </a:extLst>
          </p:cNvPr>
          <p:cNvSpPr txBox="1"/>
          <p:nvPr/>
        </p:nvSpPr>
        <p:spPr>
          <a:xfrm>
            <a:off x="5334205" y="396521"/>
            <a:ext cx="5903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una mejor manera de hacer y no más cosas por hacer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A0F0052A-62C9-4EAA-BCA4-C876B05CECE4}"/>
              </a:ext>
            </a:extLst>
          </p:cNvPr>
          <p:cNvSpPr/>
          <p:nvPr/>
        </p:nvSpPr>
        <p:spPr>
          <a:xfrm>
            <a:off x="6261979" y="1653520"/>
            <a:ext cx="4311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Tiempo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planes, reportes, procedimientos, comités y comisiones  </a:t>
            </a:r>
            <a:endParaRPr kumimoji="0" lang="es-ES" sz="1400" b="0" i="0" u="none" strike="noStrike" kern="1200" cap="none" spc="0" normalizeH="0" baseline="0" noProof="0" dirty="0">
              <a:ln/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FE30C9A3-A1AA-4B77-885F-49F8122AD98D}"/>
              </a:ext>
            </a:extLst>
          </p:cNvPr>
          <p:cNvSpPr/>
          <p:nvPr/>
        </p:nvSpPr>
        <p:spPr>
          <a:xfrm>
            <a:off x="6261979" y="2415267"/>
            <a:ext cx="4311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Sencillez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Adopta un solo instrumento de reporte (FURAG II) que permite evaluar y mejorar la gestión</a:t>
            </a:r>
            <a:endParaRPr kumimoji="0" lang="es-ES" sz="1400" b="0" i="0" u="none" strike="noStrike" kern="1200" cap="none" spc="0" normalizeH="0" baseline="0" noProof="0" dirty="0">
              <a:ln/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1C3C851-E319-4A0A-8FD9-9C89CDF740C6}"/>
              </a:ext>
            </a:extLst>
          </p:cNvPr>
          <p:cNvSpPr/>
          <p:nvPr/>
        </p:nvSpPr>
        <p:spPr>
          <a:xfrm>
            <a:off x="6261978" y="3184708"/>
            <a:ext cx="46305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Ajustable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Reconoce las particularidades, capacidad y necesidades de las entidades nacionales y territoriales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652EA220-7E3C-47BE-905C-6CEA4B90E6D7}"/>
              </a:ext>
            </a:extLst>
          </p:cNvPr>
          <p:cNvSpPr/>
          <p:nvPr/>
        </p:nvSpPr>
        <p:spPr>
          <a:xfrm>
            <a:off x="6261978" y="3903349"/>
            <a:ext cx="4487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Promueve la articulación de las políticas y de </a:t>
            </a:r>
            <a:r>
              <a:rPr kumimoji="0" lang="es-CO" sz="1400" b="0" i="0" u="none" strike="noStrike" kern="1200" cap="none" spc="0" normalizeH="0" baseline="0" noProof="0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planeación y la gestión institucional </a:t>
            </a:r>
            <a:endParaRPr kumimoji="0" lang="es-ES" sz="1400" b="0" i="0" u="none" strike="noStrike" kern="1200" cap="none" spc="0" normalizeH="0" baseline="0" noProof="0" dirty="0">
              <a:ln/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F1191846-DDD7-4958-A3F5-0CFAF8BAB53F}"/>
              </a:ext>
            </a:extLst>
          </p:cNvPr>
          <p:cNvSpPr/>
          <p:nvPr/>
        </p:nvSpPr>
        <p:spPr>
          <a:xfrm>
            <a:off x="6261979" y="4672790"/>
            <a:ext cx="53125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Guía la toma de decisiones de políticas y la gestión institucional hacia metas estratégicas y cumplimiento de objetivos al servicio de los ciudadanos </a:t>
            </a:r>
            <a:endParaRPr kumimoji="0" lang="es-ES" sz="1400" b="0" i="0" u="none" strike="noStrike" kern="1200" cap="none" spc="0" normalizeH="0" baseline="0" noProof="0" dirty="0">
              <a:ln/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93546241-33EB-441D-80DD-E2A9D543FE24}"/>
              </a:ext>
            </a:extLst>
          </p:cNvPr>
          <p:cNvSpPr/>
          <p:nvPr/>
        </p:nvSpPr>
        <p:spPr>
          <a:xfrm>
            <a:off x="6261979" y="5608919"/>
            <a:ext cx="5312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E46B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/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Garantiza derechos, soluciona problemas y atiende necesidades ciudadanos</a:t>
            </a:r>
            <a:endParaRPr kumimoji="0" lang="es-ES" sz="1400" b="0" i="0" u="none" strike="noStrike" kern="1200" cap="none" spc="0" normalizeH="0" baseline="0" noProof="0" dirty="0">
              <a:ln/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B8D99FBA-DB4A-4300-B4E6-6814104D0A51}"/>
              </a:ext>
            </a:extLst>
          </p:cNvPr>
          <p:cNvSpPr/>
          <p:nvPr/>
        </p:nvSpPr>
        <p:spPr>
          <a:xfrm>
            <a:off x="6160159" y="1771082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8711F526-4378-41D1-A169-1CB6D3884C23}"/>
              </a:ext>
            </a:extLst>
          </p:cNvPr>
          <p:cNvSpPr/>
          <p:nvPr/>
        </p:nvSpPr>
        <p:spPr>
          <a:xfrm>
            <a:off x="6160159" y="2524880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105AEFC2-3260-4982-84E9-55FE6FE0EC0D}"/>
              </a:ext>
            </a:extLst>
          </p:cNvPr>
          <p:cNvSpPr/>
          <p:nvPr/>
        </p:nvSpPr>
        <p:spPr>
          <a:xfrm>
            <a:off x="6160159" y="3286627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F3AF10C6-0391-4544-B968-F46F997FB5D4}"/>
              </a:ext>
            </a:extLst>
          </p:cNvPr>
          <p:cNvSpPr/>
          <p:nvPr/>
        </p:nvSpPr>
        <p:spPr>
          <a:xfrm>
            <a:off x="6160159" y="4013311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72F04B3D-AF99-4047-94FB-AFF236ACBE28}"/>
              </a:ext>
            </a:extLst>
          </p:cNvPr>
          <p:cNvSpPr/>
          <p:nvPr/>
        </p:nvSpPr>
        <p:spPr>
          <a:xfrm>
            <a:off x="6160159" y="4790795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="" xmlns:a16="http://schemas.microsoft.com/office/drawing/2014/main" id="{D05E6CB9-7B03-49DC-BD9C-D1C8F5F7974E}"/>
              </a:ext>
            </a:extLst>
          </p:cNvPr>
          <p:cNvSpPr/>
          <p:nvPr/>
        </p:nvSpPr>
        <p:spPr>
          <a:xfrm>
            <a:off x="6160159" y="5688104"/>
            <a:ext cx="101820" cy="101820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C15C610F-7F42-4CA8-9144-90ABCC46885D}"/>
              </a:ext>
            </a:extLst>
          </p:cNvPr>
          <p:cNvCxnSpPr/>
          <p:nvPr/>
        </p:nvCxnSpPr>
        <p:spPr>
          <a:xfrm>
            <a:off x="5841813" y="1821992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61B94222-C8A1-4B16-8DD2-D04C3CEF33B0}"/>
              </a:ext>
            </a:extLst>
          </p:cNvPr>
          <p:cNvCxnSpPr/>
          <p:nvPr/>
        </p:nvCxnSpPr>
        <p:spPr>
          <a:xfrm>
            <a:off x="5841813" y="2575790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02A81D5B-0A34-447E-A39F-F569F4909E2B}"/>
              </a:ext>
            </a:extLst>
          </p:cNvPr>
          <p:cNvCxnSpPr/>
          <p:nvPr/>
        </p:nvCxnSpPr>
        <p:spPr>
          <a:xfrm>
            <a:off x="5841813" y="3337537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="" xmlns:a16="http://schemas.microsoft.com/office/drawing/2014/main" id="{CA8A300D-21DE-475B-9D52-4EF43C771537}"/>
              </a:ext>
            </a:extLst>
          </p:cNvPr>
          <p:cNvCxnSpPr/>
          <p:nvPr/>
        </p:nvCxnSpPr>
        <p:spPr>
          <a:xfrm>
            <a:off x="5841813" y="4064221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27321853-A72C-41D5-84B6-B7D4EAF60771}"/>
              </a:ext>
            </a:extLst>
          </p:cNvPr>
          <p:cNvCxnSpPr/>
          <p:nvPr/>
        </p:nvCxnSpPr>
        <p:spPr>
          <a:xfrm>
            <a:off x="5841813" y="4841705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="" xmlns:a16="http://schemas.microsoft.com/office/drawing/2014/main" id="{CB512873-7AAC-4746-974C-940AA8663287}"/>
              </a:ext>
            </a:extLst>
          </p:cNvPr>
          <p:cNvCxnSpPr/>
          <p:nvPr/>
        </p:nvCxnSpPr>
        <p:spPr>
          <a:xfrm>
            <a:off x="5841813" y="5739014"/>
            <a:ext cx="318346" cy="0"/>
          </a:xfrm>
          <a:prstGeom prst="line">
            <a:avLst/>
          </a:prstGeom>
          <a:ln w="25400" cap="rnd"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1C5B3657-E855-40CF-B0AD-0145017248BB}"/>
              </a:ext>
            </a:extLst>
          </p:cNvPr>
          <p:cNvSpPr/>
          <p:nvPr/>
        </p:nvSpPr>
        <p:spPr>
          <a:xfrm>
            <a:off x="2275781" y="2557157"/>
            <a:ext cx="1325886" cy="4977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Gerentes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D55C557D-6397-4DDF-8994-9802063D6A17}"/>
              </a:ext>
            </a:extLst>
          </p:cNvPr>
          <p:cNvSpPr/>
          <p:nvPr/>
        </p:nvSpPr>
        <p:spPr>
          <a:xfrm>
            <a:off x="2092579" y="3748345"/>
            <a:ext cx="1492878" cy="4977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Servidores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="" xmlns:a16="http://schemas.microsoft.com/office/drawing/2014/main" id="{F514038C-9243-426E-9F44-1C9B157E1305}"/>
              </a:ext>
            </a:extLst>
          </p:cNvPr>
          <p:cNvSpPr/>
          <p:nvPr/>
        </p:nvSpPr>
        <p:spPr>
          <a:xfrm>
            <a:off x="2012956" y="4798446"/>
            <a:ext cx="1539822" cy="4977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Ciudadanos</a:t>
            </a:r>
          </a:p>
        </p:txBody>
      </p:sp>
      <p:sp>
        <p:nvSpPr>
          <p:cNvPr id="43" name="Arco 10">
            <a:extLst>
              <a:ext uri="{FF2B5EF4-FFF2-40B4-BE49-F238E27FC236}">
                <a16:creationId xmlns="" xmlns:a16="http://schemas.microsoft.com/office/drawing/2014/main" id="{C94AF6CE-0099-4046-9C13-A9C65E9B6542}"/>
              </a:ext>
            </a:extLst>
          </p:cNvPr>
          <p:cNvSpPr/>
          <p:nvPr/>
        </p:nvSpPr>
        <p:spPr>
          <a:xfrm rot="13190654">
            <a:off x="2199466" y="2095445"/>
            <a:ext cx="1492014" cy="1502371"/>
          </a:xfrm>
          <a:prstGeom prst="arc">
            <a:avLst>
              <a:gd name="adj1" fmla="val 18344429"/>
              <a:gd name="adj2" fmla="val 14111917"/>
            </a:avLst>
          </a:prstGeom>
          <a:ln w="76200">
            <a:solidFill>
              <a:srgbClr val="ED5F3A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Arco 10">
            <a:extLst>
              <a:ext uri="{FF2B5EF4-FFF2-40B4-BE49-F238E27FC236}">
                <a16:creationId xmlns="" xmlns:a16="http://schemas.microsoft.com/office/drawing/2014/main" id="{F9B664E8-8B9C-4CB1-B68E-7BEC56109027}"/>
              </a:ext>
            </a:extLst>
          </p:cNvPr>
          <p:cNvSpPr/>
          <p:nvPr/>
        </p:nvSpPr>
        <p:spPr>
          <a:xfrm rot="5176374" flipH="1">
            <a:off x="1659466" y="3258594"/>
            <a:ext cx="1515313" cy="1502371"/>
          </a:xfrm>
          <a:prstGeom prst="arc">
            <a:avLst>
              <a:gd name="adj1" fmla="val 19309559"/>
              <a:gd name="adj2" fmla="val 10512898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Arco 10">
            <a:extLst>
              <a:ext uri="{FF2B5EF4-FFF2-40B4-BE49-F238E27FC236}">
                <a16:creationId xmlns="" xmlns:a16="http://schemas.microsoft.com/office/drawing/2014/main" id="{5A6AD714-C7F7-4A01-8085-F89EF7993764}"/>
              </a:ext>
            </a:extLst>
          </p:cNvPr>
          <p:cNvSpPr/>
          <p:nvPr/>
        </p:nvSpPr>
        <p:spPr>
          <a:xfrm rot="16394336">
            <a:off x="2188560" y="4284832"/>
            <a:ext cx="1492014" cy="1502371"/>
          </a:xfrm>
          <a:prstGeom prst="arc">
            <a:avLst>
              <a:gd name="adj1" fmla="val 19089621"/>
              <a:gd name="adj2" fmla="val 15003379"/>
            </a:avLst>
          </a:prstGeom>
          <a:noFill/>
          <a:ln w="76200">
            <a:solidFill>
              <a:srgbClr val="00A5A3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Resultado de imagen para puzzle icon">
            <a:extLst>
              <a:ext uri="{FF2B5EF4-FFF2-40B4-BE49-F238E27FC236}">
                <a16:creationId xmlns="" xmlns:a16="http://schemas.microsoft.com/office/drawing/2014/main" id="{660430B4-6CAF-48A6-8A29-E9F06205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05" y="3830221"/>
            <a:ext cx="468000" cy="46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B50A693-C6FB-486B-91C4-AEA7E16F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450" y="1587992"/>
            <a:ext cx="465511" cy="46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AE1C6C0-A98F-4793-915F-E738357A1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205" y="4546545"/>
            <a:ext cx="468000" cy="5903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C440AD9-DFAC-4DD5-A28D-1D59A3301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205" y="5429094"/>
            <a:ext cx="468000" cy="6198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4A9E91F-00D3-4C3C-9AA4-C1DCE8C38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205" y="2293356"/>
            <a:ext cx="468000" cy="57285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1A1F8BB6-A3A9-457A-81E5-AF46DCF1A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205" y="3148904"/>
            <a:ext cx="468000" cy="377265"/>
          </a:xfrm>
          <a:prstGeom prst="rect">
            <a:avLst/>
          </a:prstGeom>
        </p:spPr>
      </p:pic>
      <p:pic>
        <p:nvPicPr>
          <p:cNvPr id="47" name="Picture 1" descr="logo_mipg_FINAL_tell-02.png">
            <a:extLst>
              <a:ext uri="{FF2B5EF4-FFF2-40B4-BE49-F238E27FC236}">
                <a16:creationId xmlns="" xmlns:a16="http://schemas.microsoft.com/office/drawing/2014/main" id="{CE2C8BCD-2021-46C1-A732-CC45A2CD2A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76" t="29308" r="19575" b="30978"/>
          <a:stretch/>
        </p:blipFill>
        <p:spPr>
          <a:xfrm>
            <a:off x="478474" y="227583"/>
            <a:ext cx="4101477" cy="148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1">
            <a:extLst>
              <a:ext uri="{FF2B5EF4-FFF2-40B4-BE49-F238E27FC236}">
                <a16:creationId xmlns="" xmlns:a16="http://schemas.microsoft.com/office/drawing/2014/main" id="{3873CDD2-19B3-4B48-95AC-47807B345562}"/>
              </a:ext>
            </a:extLst>
          </p:cNvPr>
          <p:cNvGrpSpPr/>
          <p:nvPr/>
        </p:nvGrpSpPr>
        <p:grpSpPr>
          <a:xfrm>
            <a:off x="4569187" y="1420913"/>
            <a:ext cx="5142192" cy="7067489"/>
            <a:chOff x="3750971" y="1096764"/>
            <a:chExt cx="6670552" cy="9168086"/>
          </a:xfrm>
        </p:grpSpPr>
        <p:sp>
          <p:nvSpPr>
            <p:cNvPr id="56" name="Arco 10">
              <a:extLst>
                <a:ext uri="{FF2B5EF4-FFF2-40B4-BE49-F238E27FC236}">
                  <a16:creationId xmlns="" xmlns:a16="http://schemas.microsoft.com/office/drawing/2014/main" id="{DA8D03F9-194A-489D-B2DA-E00BD928647B}"/>
                </a:ext>
              </a:extLst>
            </p:cNvPr>
            <p:cNvSpPr/>
            <p:nvPr/>
          </p:nvSpPr>
          <p:spPr>
            <a:xfrm rot="2768132">
              <a:off x="2580235" y="2423562"/>
              <a:ext cx="9012024" cy="6670552"/>
            </a:xfrm>
            <a:prstGeom prst="arc">
              <a:avLst>
                <a:gd name="adj1" fmla="val 11140732"/>
                <a:gd name="adj2" fmla="val 14111917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CuadroTexto 13">
              <a:extLst>
                <a:ext uri="{FF2B5EF4-FFF2-40B4-BE49-F238E27FC236}">
                  <a16:creationId xmlns="" xmlns:a16="http://schemas.microsoft.com/office/drawing/2014/main" id="{E61F3D72-0B50-4DAC-8779-EF2032CAE1A4}"/>
                </a:ext>
              </a:extLst>
            </p:cNvPr>
            <p:cNvSpPr txBox="1"/>
            <p:nvPr/>
          </p:nvSpPr>
          <p:spPr>
            <a:xfrm>
              <a:off x="5310342" y="1096764"/>
              <a:ext cx="1683391" cy="598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"/>
                  <a:cs typeface="Arial"/>
                </a:rPr>
                <a:t>Info</a:t>
              </a:r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="" xmlns:a16="http://schemas.microsoft.com/office/drawing/2014/main" id="{99A4E70B-5173-461A-8045-132B37575C6A}"/>
              </a:ext>
            </a:extLst>
          </p:cNvPr>
          <p:cNvGrpSpPr/>
          <p:nvPr/>
        </p:nvGrpSpPr>
        <p:grpSpPr>
          <a:xfrm>
            <a:off x="1951431" y="2498558"/>
            <a:ext cx="4396354" cy="3769596"/>
            <a:chOff x="4241065" y="2425080"/>
            <a:chExt cx="4396354" cy="3769596"/>
          </a:xfrm>
        </p:grpSpPr>
        <p:pic>
          <p:nvPicPr>
            <p:cNvPr id="68" name="Picture 8">
              <a:extLst>
                <a:ext uri="{FF2B5EF4-FFF2-40B4-BE49-F238E27FC236}">
                  <a16:creationId xmlns="" xmlns:a16="http://schemas.microsoft.com/office/drawing/2014/main" id="{6332D065-6A00-40BB-B564-E431B6672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3956" y="2425080"/>
              <a:ext cx="2047594" cy="2283115"/>
            </a:xfrm>
            <a:prstGeom prst="rect">
              <a:avLst/>
            </a:prstGeom>
          </p:spPr>
        </p:pic>
        <p:sp>
          <p:nvSpPr>
            <p:cNvPr id="69" name="24 CuadroTexto">
              <a:extLst>
                <a:ext uri="{FF2B5EF4-FFF2-40B4-BE49-F238E27FC236}">
                  <a16:creationId xmlns="" xmlns:a16="http://schemas.microsoft.com/office/drawing/2014/main" id="{7CE60430-883F-4C5F-8249-FCF501FD3522}"/>
                </a:ext>
              </a:extLst>
            </p:cNvPr>
            <p:cNvSpPr txBox="1"/>
            <p:nvPr/>
          </p:nvSpPr>
          <p:spPr>
            <a:xfrm>
              <a:off x="5558418" y="4972952"/>
              <a:ext cx="1909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preguntas</a:t>
              </a:r>
            </a:p>
          </p:txBody>
        </p:sp>
        <p:sp>
          <p:nvSpPr>
            <p:cNvPr id="70" name="24 CuadroTexto">
              <a:extLst>
                <a:ext uri="{FF2B5EF4-FFF2-40B4-BE49-F238E27FC236}">
                  <a16:creationId xmlns="" xmlns:a16="http://schemas.microsoft.com/office/drawing/2014/main" id="{957B65A5-C2F3-4E7F-8DA5-7DAFFA0F61D8}"/>
                </a:ext>
              </a:extLst>
            </p:cNvPr>
            <p:cNvSpPr txBox="1"/>
            <p:nvPr/>
          </p:nvSpPr>
          <p:spPr>
            <a:xfrm>
              <a:off x="4241065" y="5841190"/>
              <a:ext cx="1909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evidencia</a:t>
              </a:r>
            </a:p>
          </p:txBody>
        </p:sp>
        <p:sp>
          <p:nvSpPr>
            <p:cNvPr id="71" name="24 CuadroTexto">
              <a:extLst>
                <a:ext uri="{FF2B5EF4-FFF2-40B4-BE49-F238E27FC236}">
                  <a16:creationId xmlns="" xmlns:a16="http://schemas.microsoft.com/office/drawing/2014/main" id="{7EEB030F-1335-4FB4-9C0A-AD3463779B7E}"/>
                </a:ext>
              </a:extLst>
            </p:cNvPr>
            <p:cNvSpPr txBox="1"/>
            <p:nvPr/>
          </p:nvSpPr>
          <p:spPr>
            <a:xfrm>
              <a:off x="6727816" y="5856122"/>
              <a:ext cx="1909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percepción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="" xmlns:a16="http://schemas.microsoft.com/office/drawing/2014/main" id="{D0068DF1-0D62-4E8C-899B-8441CCC729F1}"/>
                </a:ext>
              </a:extLst>
            </p:cNvPr>
            <p:cNvGrpSpPr/>
            <p:nvPr/>
          </p:nvGrpSpPr>
          <p:grpSpPr>
            <a:xfrm>
              <a:off x="5184345" y="5407819"/>
              <a:ext cx="2509796" cy="433371"/>
              <a:chOff x="5184345" y="5407819"/>
              <a:chExt cx="2509796" cy="433371"/>
            </a:xfrm>
          </p:grpSpPr>
          <p:sp>
            <p:nvSpPr>
              <p:cNvPr id="73" name="Forma libre 18">
                <a:extLst>
                  <a:ext uri="{FF2B5EF4-FFF2-40B4-BE49-F238E27FC236}">
                    <a16:creationId xmlns="" xmlns:a16="http://schemas.microsoft.com/office/drawing/2014/main" id="{7FF6F810-9FE0-48E8-A180-A314DC868963}"/>
                  </a:ext>
                </a:extLst>
              </p:cNvPr>
              <p:cNvSpPr/>
              <p:nvPr/>
            </p:nvSpPr>
            <p:spPr>
              <a:xfrm>
                <a:off x="5184345" y="5548357"/>
                <a:ext cx="2509796" cy="292833"/>
              </a:xfrm>
              <a:custGeom>
                <a:avLst/>
                <a:gdLst>
                  <a:gd name="connsiteX0" fmla="*/ 0 w 3530009"/>
                  <a:gd name="connsiteY0" fmla="*/ 361507 h 414670"/>
                  <a:gd name="connsiteX1" fmla="*/ 0 w 3530009"/>
                  <a:gd name="connsiteY1" fmla="*/ 361507 h 414670"/>
                  <a:gd name="connsiteX2" fmla="*/ 10632 w 3530009"/>
                  <a:gd name="connsiteY2" fmla="*/ 0 h 414670"/>
                  <a:gd name="connsiteX3" fmla="*/ 3530009 w 3530009"/>
                  <a:gd name="connsiteY3" fmla="*/ 10633 h 414670"/>
                  <a:gd name="connsiteX4" fmla="*/ 3530009 w 3530009"/>
                  <a:gd name="connsiteY4" fmla="*/ 10633 h 414670"/>
                  <a:gd name="connsiteX5" fmla="*/ 3530009 w 3530009"/>
                  <a:gd name="connsiteY5" fmla="*/ 414670 h 41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0009" h="414670">
                    <a:moveTo>
                      <a:pt x="0" y="361507"/>
                    </a:moveTo>
                    <a:lnTo>
                      <a:pt x="0" y="361507"/>
                    </a:lnTo>
                    <a:lnTo>
                      <a:pt x="10632" y="0"/>
                    </a:lnTo>
                    <a:lnTo>
                      <a:pt x="3530009" y="10633"/>
                    </a:lnTo>
                    <a:lnTo>
                      <a:pt x="3530009" y="10633"/>
                    </a:lnTo>
                    <a:lnTo>
                      <a:pt x="3530009" y="414670"/>
                    </a:lnTo>
                  </a:path>
                </a:pathLst>
              </a:custGeom>
              <a:noFill/>
              <a:ln w="19050">
                <a:solidFill>
                  <a:srgbClr val="40404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Triángulo isósceles 73">
                <a:extLst>
                  <a:ext uri="{FF2B5EF4-FFF2-40B4-BE49-F238E27FC236}">
                    <a16:creationId xmlns="" xmlns:a16="http://schemas.microsoft.com/office/drawing/2014/main" id="{1DF020C2-FD2F-4319-AB82-BC215BE8DF67}"/>
                  </a:ext>
                </a:extLst>
              </p:cNvPr>
              <p:cNvSpPr/>
              <p:nvPr/>
            </p:nvSpPr>
            <p:spPr>
              <a:xfrm>
                <a:off x="6348912" y="5407819"/>
                <a:ext cx="207169" cy="140538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5" name="Picture 2">
            <a:extLst>
              <a:ext uri="{FF2B5EF4-FFF2-40B4-BE49-F238E27FC236}">
                <a16:creationId xmlns="" xmlns:a16="http://schemas.microsoft.com/office/drawing/2014/main" id="{4D94BC3B-657A-4BCB-AB80-F4548F3520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167" y="130024"/>
            <a:ext cx="2094693" cy="64636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ACF8CE57-A414-42B3-9917-3C14B471D2DC}"/>
              </a:ext>
            </a:extLst>
          </p:cNvPr>
          <p:cNvSpPr/>
          <p:nvPr/>
        </p:nvSpPr>
        <p:spPr>
          <a:xfrm>
            <a:off x="3154322" y="4318109"/>
            <a:ext cx="2047594" cy="479094"/>
          </a:xfrm>
          <a:prstGeom prst="rect">
            <a:avLst/>
          </a:prstGeom>
          <a:solidFill>
            <a:srgbClr val="ED5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INSTRUMENTO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E88A956F-84E8-478A-8DB3-9C5B99F958CB}"/>
              </a:ext>
            </a:extLst>
          </p:cNvPr>
          <p:cNvGrpSpPr/>
          <p:nvPr/>
        </p:nvGrpSpPr>
        <p:grpSpPr>
          <a:xfrm>
            <a:off x="6497796" y="2597255"/>
            <a:ext cx="3007442" cy="2649230"/>
            <a:chOff x="6497796" y="2597255"/>
            <a:chExt cx="3007442" cy="2649230"/>
          </a:xfrm>
        </p:grpSpPr>
        <p:grpSp>
          <p:nvGrpSpPr>
            <p:cNvPr id="47" name="Grupo 46">
              <a:extLst>
                <a:ext uri="{FF2B5EF4-FFF2-40B4-BE49-F238E27FC236}">
                  <a16:creationId xmlns="" xmlns:a16="http://schemas.microsoft.com/office/drawing/2014/main" id="{88A0138F-AB87-498B-9673-1F17BEAEBBEB}"/>
                </a:ext>
              </a:extLst>
            </p:cNvPr>
            <p:cNvGrpSpPr/>
            <p:nvPr/>
          </p:nvGrpSpPr>
          <p:grpSpPr>
            <a:xfrm>
              <a:off x="6497796" y="2597255"/>
              <a:ext cx="3007442" cy="2649230"/>
              <a:chOff x="8787430" y="2523777"/>
              <a:chExt cx="3007442" cy="2649230"/>
            </a:xfrm>
          </p:grpSpPr>
          <p:pic>
            <p:nvPicPr>
              <p:cNvPr id="48" name="Picture 9">
                <a:extLst>
                  <a:ext uri="{FF2B5EF4-FFF2-40B4-BE49-F238E27FC236}">
                    <a16:creationId xmlns="" xmlns:a16="http://schemas.microsoft.com/office/drawing/2014/main" id="{3F5BFC63-5CCC-4588-B6BE-D24C690F39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5669"/>
              <a:stretch/>
            </p:blipFill>
            <p:spPr>
              <a:xfrm>
                <a:off x="9241909" y="2523777"/>
                <a:ext cx="2029666" cy="2188837"/>
              </a:xfrm>
              <a:prstGeom prst="rect">
                <a:avLst/>
              </a:prstGeom>
            </p:spPr>
          </p:pic>
          <p:sp>
            <p:nvSpPr>
              <p:cNvPr id="49" name="CuadroTexto 48">
                <a:extLst>
                  <a:ext uri="{FF2B5EF4-FFF2-40B4-BE49-F238E27FC236}">
                    <a16:creationId xmlns="" xmlns:a16="http://schemas.microsoft.com/office/drawing/2014/main" id="{FC65D76E-2848-46CD-B068-12819884A955}"/>
                  </a:ext>
                </a:extLst>
              </p:cNvPr>
              <p:cNvSpPr txBox="1"/>
              <p:nvPr/>
            </p:nvSpPr>
            <p:spPr>
              <a:xfrm>
                <a:off x="8787430" y="4772897"/>
                <a:ext cx="300744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5A3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Desempeño Institucional</a:t>
                </a:r>
              </a:p>
            </p:txBody>
          </p:sp>
        </p:grpSp>
        <p:sp>
          <p:nvSpPr>
            <p:cNvPr id="38" name="Rectángulo 37">
              <a:extLst>
                <a:ext uri="{FF2B5EF4-FFF2-40B4-BE49-F238E27FC236}">
                  <a16:creationId xmlns="" xmlns:a16="http://schemas.microsoft.com/office/drawing/2014/main" id="{1120D396-072C-4F4D-A40D-D17916EDF158}"/>
                </a:ext>
              </a:extLst>
            </p:cNvPr>
            <p:cNvSpPr/>
            <p:nvPr/>
          </p:nvSpPr>
          <p:spPr>
            <a:xfrm>
              <a:off x="6934347" y="4318109"/>
              <a:ext cx="2047594" cy="479094"/>
            </a:xfrm>
            <a:prstGeom prst="rect">
              <a:avLst/>
            </a:prstGeom>
            <a:solidFill>
              <a:srgbClr val="00A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RESULTADOS</a:t>
              </a:r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="" xmlns:a16="http://schemas.microsoft.com/office/drawing/2014/main" id="{A1874EF2-8D27-4C94-9C61-9C98A3DE73E1}"/>
              </a:ext>
            </a:extLst>
          </p:cNvPr>
          <p:cNvSpPr/>
          <p:nvPr/>
        </p:nvSpPr>
        <p:spPr>
          <a:xfrm>
            <a:off x="1826486" y="440954"/>
            <a:ext cx="3999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>
                <a:solidFill>
                  <a:srgbClr val="333732"/>
                </a:solidFill>
                <a:latin typeface="Arial Black"/>
                <a:cs typeface="Arial Black"/>
              </a:rPr>
              <a:t>Medición</a:t>
            </a:r>
            <a:endParaRPr lang="en-US" sz="3600" dirty="0">
              <a:solidFill>
                <a:srgbClr val="333732"/>
              </a:solidFill>
              <a:latin typeface="Arial Black"/>
              <a:cs typeface="Arial Black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4C55127-5677-4EE7-8D7C-38552CFD0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16" y="413026"/>
            <a:ext cx="994493" cy="127773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BB45EFC8-EF50-466D-978C-01EC205ED0AC}"/>
              </a:ext>
            </a:extLst>
          </p:cNvPr>
          <p:cNvCxnSpPr>
            <a:cxnSpLocks/>
          </p:cNvCxnSpPr>
          <p:nvPr/>
        </p:nvCxnSpPr>
        <p:spPr>
          <a:xfrm>
            <a:off x="1916724" y="1034857"/>
            <a:ext cx="2315016" cy="0"/>
          </a:xfrm>
          <a:prstGeom prst="line">
            <a:avLst/>
          </a:prstGeom>
          <a:ln w="57150">
            <a:solidFill>
              <a:srgbClr val="3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" y="4168666"/>
            <a:ext cx="1488396" cy="26893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416" y="4168666"/>
            <a:ext cx="1488396" cy="26893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7774" y="676145"/>
            <a:ext cx="525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333732"/>
                </a:solidFill>
                <a:latin typeface="Arial Black"/>
                <a:cs typeface="Arial Black"/>
              </a:rPr>
              <a:t>Implementación MIPG</a:t>
            </a:r>
            <a:endParaRPr lang="en-US" sz="2800" dirty="0">
              <a:solidFill>
                <a:srgbClr val="333732"/>
              </a:solidFill>
              <a:latin typeface="Arial Black"/>
              <a:cs typeface="Arial Black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98286" y="1199365"/>
            <a:ext cx="3175403" cy="0"/>
          </a:xfrm>
          <a:prstGeom prst="line">
            <a:avLst/>
          </a:prstGeom>
          <a:ln w="3810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1771694" y="1822778"/>
            <a:ext cx="3854023" cy="2271577"/>
            <a:chOff x="1771694" y="2126911"/>
            <a:chExt cx="3854023" cy="2271577"/>
          </a:xfrm>
        </p:grpSpPr>
        <p:sp>
          <p:nvSpPr>
            <p:cNvPr id="20" name="CuadroTexto 19"/>
            <p:cNvSpPr txBox="1"/>
            <p:nvPr/>
          </p:nvSpPr>
          <p:spPr>
            <a:xfrm>
              <a:off x="1771694" y="4029156"/>
              <a:ext cx="3854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>
                  <a:solidFill>
                    <a:srgbClr val="333732"/>
                  </a:solidFill>
                  <a:latin typeface="Arial Narrow" charset="0"/>
                  <a:ea typeface="Arial Narrow" charset="0"/>
                  <a:cs typeface="Arial Narrow" charset="0"/>
                </a:rPr>
                <a:t>Entidades Nacionales</a:t>
              </a:r>
              <a:endParaRPr lang="es-ES_tradnl" b="1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7" t="11968" r="70883" b="51780"/>
            <a:stretch/>
          </p:blipFill>
          <p:spPr>
            <a:xfrm>
              <a:off x="2703618" y="2126911"/>
              <a:ext cx="2169024" cy="2023777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5937956" y="1771652"/>
            <a:ext cx="3854023" cy="2337057"/>
            <a:chOff x="5937956" y="2075785"/>
            <a:chExt cx="3854023" cy="2337057"/>
          </a:xfrm>
        </p:grpSpPr>
        <p:sp>
          <p:nvSpPr>
            <p:cNvPr id="26" name="CuadroTexto 25"/>
            <p:cNvSpPr txBox="1"/>
            <p:nvPr/>
          </p:nvSpPr>
          <p:spPr>
            <a:xfrm>
              <a:off x="5937956" y="4043510"/>
              <a:ext cx="3854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>
                  <a:solidFill>
                    <a:srgbClr val="333732"/>
                  </a:solidFill>
                  <a:latin typeface="Arial Narrow" charset="0"/>
                  <a:ea typeface="Arial Narrow" charset="0"/>
                  <a:cs typeface="Arial Narrow" charset="0"/>
                </a:rPr>
                <a:t>Entidades Territoriales</a:t>
              </a:r>
              <a:endParaRPr lang="es-ES_tradnl" b="1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6" t="33476" r="27449" b="31660"/>
            <a:stretch/>
          </p:blipFill>
          <p:spPr>
            <a:xfrm>
              <a:off x="6635606" y="2075785"/>
              <a:ext cx="2458722" cy="1953371"/>
            </a:xfrm>
            <a:prstGeom prst="rect">
              <a:avLst/>
            </a:prstGeom>
          </p:spPr>
        </p:pic>
      </p:grpSp>
      <p:sp>
        <p:nvSpPr>
          <p:cNvPr id="29" name="CuadroTexto 28"/>
          <p:cNvSpPr txBox="1"/>
          <p:nvPr/>
        </p:nvSpPr>
        <p:spPr>
          <a:xfrm>
            <a:off x="1771694" y="4647067"/>
            <a:ext cx="385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ACTUALIZACIÓN</a:t>
            </a:r>
            <a:endParaRPr lang="es-ES_tradnl" b="1" spc="300" dirty="0">
              <a:solidFill>
                <a:srgbClr val="33373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5937956" y="4661421"/>
            <a:ext cx="385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IMPLEMENTACIÓN</a:t>
            </a:r>
            <a:endParaRPr lang="es-ES_tradnl" b="1" spc="300" dirty="0">
              <a:solidFill>
                <a:srgbClr val="33373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BBBC36A0-7366-47E8-8F77-484A05289E3D}"/>
              </a:ext>
            </a:extLst>
          </p:cNvPr>
          <p:cNvCxnSpPr>
            <a:cxnSpLocks/>
          </p:cNvCxnSpPr>
          <p:nvPr/>
        </p:nvCxnSpPr>
        <p:spPr>
          <a:xfrm flipH="1">
            <a:off x="5951294" y="1698142"/>
            <a:ext cx="9435" cy="4542332"/>
          </a:xfrm>
          <a:prstGeom prst="line">
            <a:avLst/>
          </a:prstGeom>
          <a:ln w="28575" cap="flat" cmpd="sng" algn="ctr">
            <a:solidFill>
              <a:srgbClr val="00ABC9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28"/>
          <p:cNvSpPr txBox="1"/>
          <p:nvPr/>
        </p:nvSpPr>
        <p:spPr>
          <a:xfrm>
            <a:off x="2552131" y="4984133"/>
            <a:ext cx="3073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Actualización</a:t>
            </a: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 institucionalidad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Línea Base: FURAG II</a:t>
            </a:r>
          </a:p>
          <a:p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    </a:t>
            </a:r>
            <a:r>
              <a:rPr lang="es-ES_tradnl" sz="1400" b="1" spc="3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17-oct al 17-nov</a:t>
            </a:r>
            <a:endParaRPr lang="es-ES_tradnl" sz="1400" b="1" spc="300" dirty="0" smtClean="0">
              <a:solidFill>
                <a:srgbClr val="33373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Autodiagnóstico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Adecuaciones y ajustes</a:t>
            </a:r>
          </a:p>
        </p:txBody>
      </p:sp>
      <p:sp>
        <p:nvSpPr>
          <p:cNvPr id="18" name="CuadroTexto 28"/>
          <p:cNvSpPr txBox="1"/>
          <p:nvPr/>
        </p:nvSpPr>
        <p:spPr>
          <a:xfrm>
            <a:off x="6635606" y="5016399"/>
            <a:ext cx="3073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Creación</a:t>
            </a: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 institucionalidad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Línea </a:t>
            </a:r>
            <a:r>
              <a:rPr lang="es-ES_tradnl" sz="1400" b="1" spc="300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Base: FURAG II</a:t>
            </a:r>
          </a:p>
          <a:p>
            <a:r>
              <a:rPr lang="es-ES_tradnl" sz="1400" b="1" spc="300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   </a:t>
            </a:r>
            <a:r>
              <a:rPr lang="es-ES_tradnl" sz="1400" b="1" spc="3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17-oct al 17-nov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Autodiagnóstico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spc="300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Adecuaciones y ajustes</a:t>
            </a:r>
          </a:p>
        </p:txBody>
      </p:sp>
      <p:sp>
        <p:nvSpPr>
          <p:cNvPr id="21" name="CuadroTexto 25"/>
          <p:cNvSpPr txBox="1"/>
          <p:nvPr/>
        </p:nvSpPr>
        <p:spPr>
          <a:xfrm>
            <a:off x="5936729" y="4035196"/>
            <a:ext cx="385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</a:rPr>
              <a:t>Criterios Diferenciales</a:t>
            </a:r>
            <a:endParaRPr lang="es-ES_tradnl" sz="1400" b="1" dirty="0">
              <a:solidFill>
                <a:srgbClr val="33373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1658600" y="2656114"/>
            <a:ext cx="533400" cy="1632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7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3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ángulo 74">
            <a:extLst>
              <a:ext uri="{FF2B5EF4-FFF2-40B4-BE49-F238E27FC236}">
                <a16:creationId xmlns="" xmlns:a16="http://schemas.microsoft.com/office/drawing/2014/main" id="{653B1089-807C-45C8-8553-E9415F51931E}"/>
              </a:ext>
            </a:extLst>
          </p:cNvPr>
          <p:cNvSpPr/>
          <p:nvPr/>
        </p:nvSpPr>
        <p:spPr>
          <a:xfrm>
            <a:off x="10899748" y="1545959"/>
            <a:ext cx="1142788" cy="435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6 Grupo">
            <a:extLst>
              <a:ext uri="{FF2B5EF4-FFF2-40B4-BE49-F238E27FC236}">
                <a16:creationId xmlns="" xmlns:a16="http://schemas.microsoft.com/office/drawing/2014/main" id="{C739B386-B611-4150-8F2A-92370673BBE8}"/>
              </a:ext>
            </a:extLst>
          </p:cNvPr>
          <p:cNvGrpSpPr/>
          <p:nvPr/>
        </p:nvGrpSpPr>
        <p:grpSpPr>
          <a:xfrm>
            <a:off x="0" y="3379652"/>
            <a:ext cx="2012841" cy="2524372"/>
            <a:chOff x="145071" y="2612182"/>
            <a:chExt cx="2012841" cy="252437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5511BF9-4DEA-4E94-B035-95D5F82C3982}"/>
                </a:ext>
              </a:extLst>
            </p:cNvPr>
            <p:cNvSpPr txBox="1"/>
            <p:nvPr/>
          </p:nvSpPr>
          <p:spPr>
            <a:xfrm>
              <a:off x="145071" y="4613334"/>
              <a:ext cx="2012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Derechos, Problemas, Necesidades</a:t>
              </a:r>
            </a:p>
          </p:txBody>
        </p:sp>
        <p:pic>
          <p:nvPicPr>
            <p:cNvPr id="5" name="Picture 11">
              <a:extLst>
                <a:ext uri="{FF2B5EF4-FFF2-40B4-BE49-F238E27FC236}">
                  <a16:creationId xmlns="" xmlns:a16="http://schemas.microsoft.com/office/drawing/2014/main" id="{472F955F-A233-49B2-BA46-BBBBE11892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4168" r="82676"/>
            <a:stretch/>
          </p:blipFill>
          <p:spPr>
            <a:xfrm>
              <a:off x="216297" y="2612182"/>
              <a:ext cx="1874556" cy="1893086"/>
            </a:xfrm>
            <a:prstGeom prst="rect">
              <a:avLst/>
            </a:prstGeom>
          </p:spPr>
        </p:pic>
      </p:grpSp>
      <p:grpSp>
        <p:nvGrpSpPr>
          <p:cNvPr id="6" name="8 Grupo">
            <a:extLst>
              <a:ext uri="{FF2B5EF4-FFF2-40B4-BE49-F238E27FC236}">
                <a16:creationId xmlns="" xmlns:a16="http://schemas.microsoft.com/office/drawing/2014/main" id="{5751483E-9083-452D-9E8D-F4431C32D457}"/>
              </a:ext>
            </a:extLst>
          </p:cNvPr>
          <p:cNvGrpSpPr/>
          <p:nvPr/>
        </p:nvGrpSpPr>
        <p:grpSpPr>
          <a:xfrm>
            <a:off x="10284074" y="2918946"/>
            <a:ext cx="1758462" cy="2915652"/>
            <a:chOff x="9865933" y="2612182"/>
            <a:chExt cx="1758462" cy="2915652"/>
          </a:xfrm>
        </p:grpSpPr>
        <p:sp>
          <p:nvSpPr>
            <p:cNvPr id="7" name="TextBox 5">
              <a:extLst>
                <a:ext uri="{FF2B5EF4-FFF2-40B4-BE49-F238E27FC236}">
                  <a16:creationId xmlns="" xmlns:a16="http://schemas.microsoft.com/office/drawing/2014/main" id="{8B9D5344-59E4-4AD1-B15A-BACCA7C2BA2B}"/>
                </a:ext>
              </a:extLst>
            </p:cNvPr>
            <p:cNvSpPr txBox="1"/>
            <p:nvPr/>
          </p:nvSpPr>
          <p:spPr>
            <a:xfrm>
              <a:off x="10129064" y="4573727"/>
              <a:ext cx="14552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Resultados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que generen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Valor Público: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400" cap="none" spc="1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 </a:t>
              </a:r>
              <a:r>
                <a:rPr kumimoji="0" lang="es-ES_tradnl" sz="1400" b="1" i="0" u="none" strike="noStrike" kern="1400" cap="none" spc="100" normalizeH="0" baseline="0" noProof="0" dirty="0">
                  <a:ln>
                    <a:noFill/>
                  </a:ln>
                  <a:solidFill>
                    <a:srgbClr val="FF7D10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Confianza</a:t>
              </a:r>
              <a:endParaRPr kumimoji="0" lang="en-US" sz="1400" b="1" i="0" u="none" strike="noStrike" kern="1400" cap="none" spc="100" normalizeH="0" baseline="0" noProof="0" dirty="0">
                <a:ln>
                  <a:noFill/>
                </a:ln>
                <a:solidFill>
                  <a:srgbClr val="FF7D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pic>
          <p:nvPicPr>
            <p:cNvPr id="8" name="Picture 11">
              <a:extLst>
                <a:ext uri="{FF2B5EF4-FFF2-40B4-BE49-F238E27FC236}">
                  <a16:creationId xmlns="" xmlns:a16="http://schemas.microsoft.com/office/drawing/2014/main" id="{4C4BBE1A-B4EB-4278-94FD-DAEA9DF37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890" t="64168" r="-141"/>
            <a:stretch/>
          </p:blipFill>
          <p:spPr>
            <a:xfrm>
              <a:off x="9865933" y="2612182"/>
              <a:ext cx="1758462" cy="1893086"/>
            </a:xfrm>
            <a:prstGeom prst="rect">
              <a:avLst/>
            </a:prstGeom>
          </p:spPr>
        </p:pic>
      </p:grpSp>
      <p:sp>
        <p:nvSpPr>
          <p:cNvPr id="66" name="Rectangle 25">
            <a:extLst>
              <a:ext uri="{FF2B5EF4-FFF2-40B4-BE49-F238E27FC236}">
                <a16:creationId xmlns="" xmlns:a16="http://schemas.microsoft.com/office/drawing/2014/main" id="{45DCC3EF-4950-4463-9B3D-02A8E4F5FEE7}"/>
              </a:ext>
            </a:extLst>
          </p:cNvPr>
          <p:cNvSpPr/>
          <p:nvPr/>
        </p:nvSpPr>
        <p:spPr>
          <a:xfrm>
            <a:off x="572205" y="633646"/>
            <a:ext cx="7355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333732"/>
                </a:solidFill>
                <a:latin typeface="Arial Black"/>
                <a:cs typeface="Arial Black"/>
              </a:rPr>
              <a:t>Gestión de las Entidades Públicas</a:t>
            </a:r>
            <a:endParaRPr lang="en-US" sz="2400" dirty="0">
              <a:solidFill>
                <a:srgbClr val="333732"/>
              </a:solidFill>
              <a:latin typeface="Arial Black"/>
              <a:cs typeface="Arial Black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A8DF925F-D408-4463-BA84-A15712D2A60D}"/>
              </a:ext>
            </a:extLst>
          </p:cNvPr>
          <p:cNvGrpSpPr/>
          <p:nvPr/>
        </p:nvGrpSpPr>
        <p:grpSpPr>
          <a:xfrm>
            <a:off x="1255590" y="1593416"/>
            <a:ext cx="9678496" cy="2628540"/>
            <a:chOff x="1339439" y="2524752"/>
            <a:chExt cx="9678496" cy="2628540"/>
          </a:xfrm>
        </p:grpSpPr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0BC7163F-1222-427F-9800-4099A96B3860}"/>
                </a:ext>
              </a:extLst>
            </p:cNvPr>
            <p:cNvGrpSpPr/>
            <p:nvPr/>
          </p:nvGrpSpPr>
          <p:grpSpPr>
            <a:xfrm>
              <a:off x="1339439" y="2524752"/>
              <a:ext cx="9678496" cy="2628540"/>
              <a:chOff x="1339439" y="2524752"/>
              <a:chExt cx="9678496" cy="2628540"/>
            </a:xfrm>
          </p:grpSpPr>
          <p:grpSp>
            <p:nvGrpSpPr>
              <p:cNvPr id="73" name="Grupo 72">
                <a:extLst>
                  <a:ext uri="{FF2B5EF4-FFF2-40B4-BE49-F238E27FC236}">
                    <a16:creationId xmlns="" xmlns:a16="http://schemas.microsoft.com/office/drawing/2014/main" id="{FC39F438-62CE-4173-86B4-A4C42939550A}"/>
                  </a:ext>
                </a:extLst>
              </p:cNvPr>
              <p:cNvGrpSpPr/>
              <p:nvPr/>
            </p:nvGrpSpPr>
            <p:grpSpPr>
              <a:xfrm>
                <a:off x="1569324" y="2989722"/>
                <a:ext cx="9414273" cy="1591139"/>
                <a:chOff x="1569324" y="2989722"/>
                <a:chExt cx="9414273" cy="1591139"/>
              </a:xfrm>
            </p:grpSpPr>
            <p:grpSp>
              <p:nvGrpSpPr>
                <p:cNvPr id="54" name="101 Grupo">
                  <a:extLst>
                    <a:ext uri="{FF2B5EF4-FFF2-40B4-BE49-F238E27FC236}">
                      <a16:creationId xmlns="" xmlns:a16="http://schemas.microsoft.com/office/drawing/2014/main" id="{11E48290-FBD8-4C72-A254-4D0793D76506}"/>
                    </a:ext>
                  </a:extLst>
                </p:cNvPr>
                <p:cNvGrpSpPr/>
                <p:nvPr/>
              </p:nvGrpSpPr>
              <p:grpSpPr>
                <a:xfrm>
                  <a:off x="1569324" y="2992017"/>
                  <a:ext cx="9414273" cy="1588844"/>
                  <a:chOff x="1569324" y="2992017"/>
                  <a:chExt cx="9414273" cy="1588844"/>
                </a:xfrm>
              </p:grpSpPr>
              <p:sp>
                <p:nvSpPr>
                  <p:cNvPr id="60" name="Flecha: cheurón 44">
                    <a:extLst>
                      <a:ext uri="{FF2B5EF4-FFF2-40B4-BE49-F238E27FC236}">
                        <a16:creationId xmlns="" xmlns:a16="http://schemas.microsoft.com/office/drawing/2014/main" id="{09A60B64-3B2D-464F-8E20-BEAE95E53F4F}"/>
                      </a:ext>
                    </a:extLst>
                  </p:cNvPr>
                  <p:cNvSpPr/>
                  <p:nvPr/>
                </p:nvSpPr>
                <p:spPr>
                  <a:xfrm>
                    <a:off x="1569324" y="2992017"/>
                    <a:ext cx="2050176" cy="1583244"/>
                  </a:xfrm>
                  <a:prstGeom prst="chevron">
                    <a:avLst>
                      <a:gd name="adj" fmla="val 21123"/>
                    </a:avLst>
                  </a:prstGeom>
                  <a:noFill/>
                  <a:ln w="28575">
                    <a:solidFill>
                      <a:srgbClr val="8A3D6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lecha: cheurón 46">
                    <a:extLst>
                      <a:ext uri="{FF2B5EF4-FFF2-40B4-BE49-F238E27FC236}">
                        <a16:creationId xmlns="" xmlns:a16="http://schemas.microsoft.com/office/drawing/2014/main" id="{B4696F97-8B3A-4117-B47C-8E1737D4E23E}"/>
                      </a:ext>
                    </a:extLst>
                  </p:cNvPr>
                  <p:cNvSpPr/>
                  <p:nvPr/>
                </p:nvSpPr>
                <p:spPr>
                  <a:xfrm>
                    <a:off x="3409637" y="2992017"/>
                    <a:ext cx="2050176" cy="1583244"/>
                  </a:xfrm>
                  <a:prstGeom prst="chevron">
                    <a:avLst>
                      <a:gd name="adj" fmla="val 21123"/>
                    </a:avLst>
                  </a:prstGeom>
                  <a:noFill/>
                  <a:ln w="28575">
                    <a:solidFill>
                      <a:srgbClr val="D27A3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lecha: cheurón 47">
                    <a:extLst>
                      <a:ext uri="{FF2B5EF4-FFF2-40B4-BE49-F238E27FC236}">
                        <a16:creationId xmlns="" xmlns:a16="http://schemas.microsoft.com/office/drawing/2014/main" id="{AA357881-8BAA-4441-AC00-17BEE6368AD0}"/>
                      </a:ext>
                    </a:extLst>
                  </p:cNvPr>
                  <p:cNvSpPr/>
                  <p:nvPr/>
                </p:nvSpPr>
                <p:spPr>
                  <a:xfrm>
                    <a:off x="5260324" y="2992017"/>
                    <a:ext cx="2050176" cy="1583244"/>
                  </a:xfrm>
                  <a:prstGeom prst="chevron">
                    <a:avLst>
                      <a:gd name="adj" fmla="val 21123"/>
                    </a:avLst>
                  </a:prstGeom>
                  <a:noFill/>
                  <a:ln w="28575">
                    <a:solidFill>
                      <a:srgbClr val="59AAC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lecha: cheurón 48">
                    <a:extLst>
                      <a:ext uri="{FF2B5EF4-FFF2-40B4-BE49-F238E27FC236}">
                        <a16:creationId xmlns="" xmlns:a16="http://schemas.microsoft.com/office/drawing/2014/main" id="{55481194-3FCD-4AA4-B888-2CD2683186DA}"/>
                      </a:ext>
                    </a:extLst>
                  </p:cNvPr>
                  <p:cNvSpPr/>
                  <p:nvPr/>
                </p:nvSpPr>
                <p:spPr>
                  <a:xfrm>
                    <a:off x="7109876" y="2997617"/>
                    <a:ext cx="2050176" cy="1583244"/>
                  </a:xfrm>
                  <a:prstGeom prst="chevron">
                    <a:avLst>
                      <a:gd name="adj" fmla="val 21123"/>
                    </a:avLst>
                  </a:prstGeom>
                  <a:noFill/>
                  <a:ln w="28575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lecha: cheurón 48">
                    <a:extLst>
                      <a:ext uri="{FF2B5EF4-FFF2-40B4-BE49-F238E27FC236}">
                        <a16:creationId xmlns="" xmlns:a16="http://schemas.microsoft.com/office/drawing/2014/main" id="{64CEB043-8C0C-4C9B-98C7-0366ECA46692}"/>
                      </a:ext>
                    </a:extLst>
                  </p:cNvPr>
                  <p:cNvSpPr/>
                  <p:nvPr/>
                </p:nvSpPr>
                <p:spPr>
                  <a:xfrm>
                    <a:off x="8933421" y="2997617"/>
                    <a:ext cx="2050176" cy="1583244"/>
                  </a:xfrm>
                  <a:prstGeom prst="chevron">
                    <a:avLst>
                      <a:gd name="adj" fmla="val 21123"/>
                    </a:avLst>
                  </a:prstGeom>
                  <a:noFill/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55" name="Imagen 2">
                  <a:extLst>
                    <a:ext uri="{FF2B5EF4-FFF2-40B4-BE49-F238E27FC236}">
                      <a16:creationId xmlns="" xmlns:a16="http://schemas.microsoft.com/office/drawing/2014/main" id="{962E751D-C295-4661-879F-3A217496CB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700" t="18311" r="70300" b="54489"/>
                <a:stretch/>
              </p:blipFill>
              <p:spPr>
                <a:xfrm>
                  <a:off x="3803431" y="2989722"/>
                  <a:ext cx="1515418" cy="1449118"/>
                </a:xfrm>
                <a:prstGeom prst="rect">
                  <a:avLst/>
                </a:prstGeom>
              </p:spPr>
            </p:pic>
            <p:pic>
              <p:nvPicPr>
                <p:cNvPr id="57" name="Imagen 7">
                  <a:extLst>
                    <a:ext uri="{FF2B5EF4-FFF2-40B4-BE49-F238E27FC236}">
                      <a16:creationId xmlns="" xmlns:a16="http://schemas.microsoft.com/office/drawing/2014/main" id="{6116D96E-F46C-410D-9693-0DD4FE730D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000" t="20622" r="12800" b="54489"/>
                <a:stretch/>
              </p:blipFill>
              <p:spPr>
                <a:xfrm>
                  <a:off x="9297572" y="3112850"/>
                  <a:ext cx="1629074" cy="1325990"/>
                </a:xfrm>
                <a:prstGeom prst="rect">
                  <a:avLst/>
                </a:prstGeom>
              </p:spPr>
            </p:pic>
            <p:pic>
              <p:nvPicPr>
                <p:cNvPr id="58" name="Imagen 11">
                  <a:extLst>
                    <a:ext uri="{FF2B5EF4-FFF2-40B4-BE49-F238E27FC236}">
                      <a16:creationId xmlns="" xmlns:a16="http://schemas.microsoft.com/office/drawing/2014/main" id="{1E76787A-6958-46C4-A9F8-C392F37D5F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400" t="54756" r="56400" b="19111"/>
                <a:stretch/>
              </p:blipFill>
              <p:spPr>
                <a:xfrm>
                  <a:off x="5617537" y="3046550"/>
                  <a:ext cx="1629074" cy="1392290"/>
                </a:xfrm>
                <a:prstGeom prst="rect">
                  <a:avLst/>
                </a:prstGeom>
              </p:spPr>
            </p:pic>
            <p:pic>
              <p:nvPicPr>
                <p:cNvPr id="59" name="Imagen 14">
                  <a:extLst>
                    <a:ext uri="{FF2B5EF4-FFF2-40B4-BE49-F238E27FC236}">
                      <a16:creationId xmlns="" xmlns:a16="http://schemas.microsoft.com/office/drawing/2014/main" id="{E6083455-F1F9-4689-A19E-CD359249F5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300" t="57066" r="28600" b="18756"/>
                <a:stretch/>
              </p:blipFill>
              <p:spPr>
                <a:xfrm>
                  <a:off x="7584311" y="3150735"/>
                  <a:ext cx="1335462" cy="1288105"/>
                </a:xfrm>
                <a:prstGeom prst="rect">
                  <a:avLst/>
                </a:prstGeom>
              </p:spPr>
            </p:pic>
          </p:grpSp>
          <p:sp>
            <p:nvSpPr>
              <p:cNvPr id="97" name="TextBox 3">
                <a:extLst>
                  <a:ext uri="{FF2B5EF4-FFF2-40B4-BE49-F238E27FC236}">
                    <a16:creationId xmlns="" xmlns:a16="http://schemas.microsoft.com/office/drawing/2014/main" id="{24D3C463-CD71-42CF-9BFC-9870E6390423}"/>
                  </a:ext>
                </a:extLst>
              </p:cNvPr>
              <p:cNvSpPr txBox="1"/>
              <p:nvPr/>
            </p:nvSpPr>
            <p:spPr>
              <a:xfrm>
                <a:off x="1339439" y="4592609"/>
                <a:ext cx="21631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s-ES" sz="800" b="1" kern="1400" spc="100" dirty="0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Recursos presupuestales, </a:t>
                </a:r>
              </a:p>
              <a:p>
                <a:pPr lvl="0" algn="ctr">
                  <a:defRPr/>
                </a:pPr>
                <a:r>
                  <a:rPr lang="es-ES" sz="800" b="1" kern="1400" spc="100" dirty="0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físicos y tecnológicos </a:t>
                </a:r>
              </a:p>
            </p:txBody>
          </p:sp>
          <p:sp>
            <p:nvSpPr>
              <p:cNvPr id="52" name="TextBox 3">
                <a:extLst>
                  <a:ext uri="{FF2B5EF4-FFF2-40B4-BE49-F238E27FC236}">
                    <a16:creationId xmlns="" xmlns:a16="http://schemas.microsoft.com/office/drawing/2014/main" id="{E74C369E-709D-485B-AD44-3005E4FADF00}"/>
                  </a:ext>
                </a:extLst>
              </p:cNvPr>
              <p:cNvSpPr txBox="1"/>
              <p:nvPr/>
            </p:nvSpPr>
            <p:spPr>
              <a:xfrm>
                <a:off x="3433804" y="2779381"/>
                <a:ext cx="16855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1" i="0" u="none" strike="noStrike" kern="1400" cap="none" spc="100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s-ES_tradnl" dirty="0"/>
                  <a:t>Talento humano</a:t>
                </a:r>
              </a:p>
            </p:txBody>
          </p:sp>
          <p:sp>
            <p:nvSpPr>
              <p:cNvPr id="53" name="TextBox 3">
                <a:extLst>
                  <a:ext uri="{FF2B5EF4-FFF2-40B4-BE49-F238E27FC236}">
                    <a16:creationId xmlns="" xmlns:a16="http://schemas.microsoft.com/office/drawing/2014/main" id="{1B59E9CB-D839-40B6-9498-507C4E56AF27}"/>
                  </a:ext>
                </a:extLst>
              </p:cNvPr>
              <p:cNvSpPr txBox="1"/>
              <p:nvPr/>
            </p:nvSpPr>
            <p:spPr>
              <a:xfrm>
                <a:off x="5312047" y="4570158"/>
                <a:ext cx="16603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1" i="0" u="none" strike="noStrike" kern="1400" cap="none" spc="100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s-ES_tradnl" dirty="0"/>
                  <a:t>Planear, ejecutar contratar </a:t>
                </a:r>
              </a:p>
            </p:txBody>
          </p:sp>
          <p:sp>
            <p:nvSpPr>
              <p:cNvPr id="56" name="TextBox 3">
                <a:extLst>
                  <a:ext uri="{FF2B5EF4-FFF2-40B4-BE49-F238E27FC236}">
                    <a16:creationId xmlns="" xmlns:a16="http://schemas.microsoft.com/office/drawing/2014/main" id="{02C2ADA2-4CD5-44BB-B131-1CB1690D02F9}"/>
                  </a:ext>
                </a:extLst>
              </p:cNvPr>
              <p:cNvSpPr txBox="1"/>
              <p:nvPr/>
            </p:nvSpPr>
            <p:spPr>
              <a:xfrm>
                <a:off x="6898089" y="2524752"/>
                <a:ext cx="2196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1" i="0" u="none" strike="noStrike" kern="1400" cap="none" spc="100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s-ES" dirty="0"/>
                  <a:t>Controlar, prevenir, documentar, promover buen servicio, gestionar conocimiento </a:t>
                </a:r>
              </a:p>
            </p:txBody>
          </p:sp>
          <p:sp>
            <p:nvSpPr>
              <p:cNvPr id="65" name="TextBox 3">
                <a:extLst>
                  <a:ext uri="{FF2B5EF4-FFF2-40B4-BE49-F238E27FC236}">
                    <a16:creationId xmlns="" xmlns:a16="http://schemas.microsoft.com/office/drawing/2014/main" id="{1C1C3FE8-2405-40D4-AA83-FDFD6F5DFAAD}"/>
                  </a:ext>
                </a:extLst>
              </p:cNvPr>
              <p:cNvSpPr txBox="1"/>
              <p:nvPr/>
            </p:nvSpPr>
            <p:spPr>
              <a:xfrm>
                <a:off x="8745002" y="4568517"/>
                <a:ext cx="22729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1" i="0" u="none" strike="noStrike" kern="1400" cap="none" spc="100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s-ES" dirty="0"/>
                  <a:t>Evaluar, rendir cuentas, suministrar información, promover transparencia </a:t>
                </a:r>
              </a:p>
              <a:p>
                <a:pPr lvl="0"/>
                <a:r>
                  <a:rPr lang="es-ES" dirty="0"/>
                  <a:t>y comunicar </a:t>
                </a:r>
              </a:p>
            </p:txBody>
          </p:sp>
        </p:grpSp>
        <p:pic>
          <p:nvPicPr>
            <p:cNvPr id="69" name="Imagen 5">
              <a:extLst>
                <a:ext uri="{FF2B5EF4-FFF2-40B4-BE49-F238E27FC236}">
                  <a16:creationId xmlns="" xmlns:a16="http://schemas.microsoft.com/office/drawing/2014/main" id="{3BB4455D-AC25-45C8-870E-6F97C1288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00" t="19555" r="41200" b="53067"/>
            <a:stretch/>
          </p:blipFill>
          <p:spPr>
            <a:xfrm>
              <a:off x="1958781" y="3009365"/>
              <a:ext cx="1553303" cy="1458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8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7" name="Picture 26" descr="MIPG_2_Cs6_slide_03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404578" y="471714"/>
              <a:ext cx="3155327" cy="90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687774" y="676145"/>
            <a:ext cx="4077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>
                <a:solidFill>
                  <a:srgbClr val="333732"/>
                </a:solidFill>
                <a:latin typeface="Arial Black"/>
                <a:cs typeface="Arial Black"/>
              </a:rPr>
              <a:t>Camino</a:t>
            </a:r>
            <a:r>
              <a:rPr lang="pt-BR" sz="2800" dirty="0">
                <a:solidFill>
                  <a:srgbClr val="333732"/>
                </a:solidFill>
                <a:latin typeface="Arial Black"/>
                <a:cs typeface="Arial Black"/>
              </a:rPr>
              <a:t> recorrido</a:t>
            </a:r>
            <a:endParaRPr lang="en-US" sz="2800" dirty="0">
              <a:solidFill>
                <a:srgbClr val="333732"/>
              </a:solidFill>
              <a:latin typeface="Arial Black"/>
              <a:cs typeface="Arial Black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74096" y="1199365"/>
            <a:ext cx="3362476" cy="0"/>
          </a:xfrm>
          <a:prstGeom prst="line">
            <a:avLst/>
          </a:prstGeom>
          <a:ln w="3810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579211" y="5986130"/>
            <a:ext cx="7559457" cy="436567"/>
            <a:chOff x="1892972" y="5433313"/>
            <a:chExt cx="7559457" cy="436567"/>
          </a:xfrm>
        </p:grpSpPr>
        <p:grpSp>
          <p:nvGrpSpPr>
            <p:cNvPr id="49" name="Group 48"/>
            <p:cNvGrpSpPr/>
            <p:nvPr/>
          </p:nvGrpSpPr>
          <p:grpSpPr>
            <a:xfrm>
              <a:off x="1892972" y="5433313"/>
              <a:ext cx="898563" cy="436567"/>
              <a:chOff x="1892972" y="5433313"/>
              <a:chExt cx="898563" cy="43656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892972" y="5433313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976837" y="5495380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1991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007189" y="5479992"/>
              <a:ext cx="64452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Principios de la Función Administrativa y Mecanismos de Control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579211" y="5342670"/>
            <a:ext cx="6997029" cy="436567"/>
            <a:chOff x="1892972" y="4789853"/>
            <a:chExt cx="6997028" cy="436567"/>
          </a:xfrm>
        </p:grpSpPr>
        <p:grpSp>
          <p:nvGrpSpPr>
            <p:cNvPr id="54" name="Group 53"/>
            <p:cNvGrpSpPr/>
            <p:nvPr/>
          </p:nvGrpSpPr>
          <p:grpSpPr>
            <a:xfrm>
              <a:off x="1892972" y="4789853"/>
              <a:ext cx="898563" cy="436567"/>
              <a:chOff x="1892972" y="4789853"/>
              <a:chExt cx="898563" cy="43656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892972" y="4789853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976837" y="4850160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1993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007189" y="4837862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Sistema de </a:t>
              </a:r>
              <a:r>
                <a:rPr lang="pt-BR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Control</a:t>
              </a:r>
              <a:r>
                <a:rPr lang="pt-BR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Interno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79211" y="4699211"/>
            <a:ext cx="6997029" cy="436567"/>
            <a:chOff x="1892972" y="4146394"/>
            <a:chExt cx="6997028" cy="436567"/>
          </a:xfrm>
        </p:grpSpPr>
        <p:grpSp>
          <p:nvGrpSpPr>
            <p:cNvPr id="71" name="Group 70"/>
            <p:cNvGrpSpPr/>
            <p:nvPr/>
          </p:nvGrpSpPr>
          <p:grpSpPr>
            <a:xfrm>
              <a:off x="1892972" y="4146394"/>
              <a:ext cx="898563" cy="436567"/>
              <a:chOff x="1892972" y="4146394"/>
              <a:chExt cx="898563" cy="43656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892972" y="4146394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976837" y="4204942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1998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3007189" y="4220331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Sistema de Desarrollo Administrativo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79211" y="4055752"/>
            <a:ext cx="6997029" cy="436567"/>
            <a:chOff x="1892972" y="3502935"/>
            <a:chExt cx="6997028" cy="436567"/>
          </a:xfrm>
        </p:grpSpPr>
        <p:grpSp>
          <p:nvGrpSpPr>
            <p:cNvPr id="76" name="Group 75"/>
            <p:cNvGrpSpPr/>
            <p:nvPr/>
          </p:nvGrpSpPr>
          <p:grpSpPr>
            <a:xfrm>
              <a:off x="1892972" y="3502935"/>
              <a:ext cx="898563" cy="436567"/>
              <a:chOff x="1892972" y="3502935"/>
              <a:chExt cx="898563" cy="43656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92972" y="3502935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76837" y="3559724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2003</a:t>
                </a: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007189" y="3552769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Sistema de Gestión de Calidad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79211" y="3412293"/>
            <a:ext cx="6997029" cy="436567"/>
            <a:chOff x="1892972" y="2859476"/>
            <a:chExt cx="6997028" cy="436567"/>
          </a:xfrm>
        </p:grpSpPr>
        <p:grpSp>
          <p:nvGrpSpPr>
            <p:cNvPr id="81" name="Group 80"/>
            <p:cNvGrpSpPr/>
            <p:nvPr/>
          </p:nvGrpSpPr>
          <p:grpSpPr>
            <a:xfrm>
              <a:off x="1892972" y="2859476"/>
              <a:ext cx="898563" cy="436567"/>
              <a:chOff x="1892972" y="2859476"/>
              <a:chExt cx="898563" cy="436567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92972" y="2859476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76837" y="2914506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2005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3007189" y="2929895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Modelo Estándar de Control Interno – MECI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579211" y="2768834"/>
            <a:ext cx="6997029" cy="436567"/>
            <a:chOff x="1892972" y="2216017"/>
            <a:chExt cx="6997028" cy="436567"/>
          </a:xfrm>
        </p:grpSpPr>
        <p:grpSp>
          <p:nvGrpSpPr>
            <p:cNvPr id="86" name="Group 85"/>
            <p:cNvGrpSpPr/>
            <p:nvPr/>
          </p:nvGrpSpPr>
          <p:grpSpPr>
            <a:xfrm>
              <a:off x="1892972" y="2216017"/>
              <a:ext cx="898563" cy="436567"/>
              <a:chOff x="1892972" y="2216017"/>
              <a:chExt cx="898563" cy="436567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892972" y="2216017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976837" y="2269288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2011</a:t>
                </a: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007189" y="2278183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Estatuto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</a:t>
              </a:r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Anticorrupción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79211" y="2144196"/>
            <a:ext cx="6997029" cy="436567"/>
            <a:chOff x="1892972" y="2216017"/>
            <a:chExt cx="6997028" cy="436567"/>
          </a:xfrm>
        </p:grpSpPr>
        <p:grpSp>
          <p:nvGrpSpPr>
            <p:cNvPr id="91" name="Group 90"/>
            <p:cNvGrpSpPr/>
            <p:nvPr/>
          </p:nvGrpSpPr>
          <p:grpSpPr>
            <a:xfrm>
              <a:off x="1892972" y="2216017"/>
              <a:ext cx="898563" cy="436567"/>
              <a:chOff x="1892972" y="2216017"/>
              <a:chExt cx="898563" cy="436567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92972" y="2216017"/>
                <a:ext cx="898563" cy="436567"/>
              </a:xfrm>
              <a:prstGeom prst="rect">
                <a:avLst/>
              </a:prstGeom>
              <a:solidFill>
                <a:srgbClr val="00ABC9"/>
              </a:solidFill>
              <a:ln>
                <a:solidFill>
                  <a:srgbClr val="00AB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976837" y="2269288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2012</a:t>
                </a: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3007189" y="2278183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Modelo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</a:t>
              </a:r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Integrado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de </a:t>
              </a:r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Planeación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y </a:t>
              </a:r>
              <a:r>
                <a:rPr lang="en-US" sz="1600" b="1" kern="1400" spc="100" dirty="0" err="1" smtClean="0">
                  <a:solidFill>
                    <a:srgbClr val="595959"/>
                  </a:solidFill>
                  <a:latin typeface="Arial Narrow"/>
                  <a:cs typeface="Arial Narrow"/>
                </a:rPr>
                <a:t>Gestión</a:t>
              </a:r>
              <a:endParaRPr lang="en-US" sz="16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579211" y="1533898"/>
            <a:ext cx="6997029" cy="436567"/>
            <a:chOff x="1892972" y="2216017"/>
            <a:chExt cx="6997028" cy="436567"/>
          </a:xfrm>
        </p:grpSpPr>
        <p:grpSp>
          <p:nvGrpSpPr>
            <p:cNvPr id="96" name="Group 95"/>
            <p:cNvGrpSpPr/>
            <p:nvPr/>
          </p:nvGrpSpPr>
          <p:grpSpPr>
            <a:xfrm>
              <a:off x="1892972" y="2216017"/>
              <a:ext cx="898563" cy="436567"/>
              <a:chOff x="1892972" y="2216017"/>
              <a:chExt cx="898563" cy="436567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1892972" y="2216017"/>
                <a:ext cx="898563" cy="436567"/>
              </a:xfrm>
              <a:prstGeom prst="rect">
                <a:avLst/>
              </a:prstGeom>
              <a:solidFill>
                <a:srgbClr val="159EB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964855" y="2261220"/>
                <a:ext cx="7547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2014</a:t>
                </a: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3007189" y="2278183"/>
              <a:ext cx="58828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Plan </a:t>
              </a:r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Nacional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de </a:t>
              </a:r>
              <a:r>
                <a:rPr lang="en-US" sz="1600" b="1" kern="1400" spc="100" dirty="0" err="1">
                  <a:solidFill>
                    <a:srgbClr val="595959"/>
                  </a:solidFill>
                  <a:latin typeface="Arial Narrow"/>
                  <a:cs typeface="Arial Narrow"/>
                </a:rPr>
                <a:t>Desarrollo</a:t>
              </a:r>
              <a:r>
                <a:rPr lang="en-US" sz="16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 2014–2018</a:t>
              </a:r>
            </a:p>
          </p:txBody>
        </p:sp>
      </p:grpSp>
      <p:sp>
        <p:nvSpPr>
          <p:cNvPr id="100" name="Up Arrow 99"/>
          <p:cNvSpPr/>
          <p:nvPr/>
        </p:nvSpPr>
        <p:spPr>
          <a:xfrm>
            <a:off x="932227" y="1533898"/>
            <a:ext cx="472351" cy="4888799"/>
          </a:xfrm>
          <a:prstGeom prst="upArrow">
            <a:avLst>
              <a:gd name="adj1" fmla="val 12938"/>
              <a:gd name="adj2" fmla="val 72322"/>
            </a:avLst>
          </a:prstGeom>
          <a:solidFill>
            <a:srgbClr val="159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8"/>
          <p:cNvSpPr/>
          <p:nvPr/>
        </p:nvSpPr>
        <p:spPr>
          <a:xfrm>
            <a:off x="11732381" y="2723535"/>
            <a:ext cx="312135" cy="1796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0"/>
              <a:ext cx="12192000" cy="6858000"/>
              <a:chOff x="0" y="-651769"/>
              <a:chExt cx="12192000" cy="6858000"/>
            </a:xfrm>
          </p:grpSpPr>
          <p:pic>
            <p:nvPicPr>
              <p:cNvPr id="16" name="Picture 15" descr="MIPG_2_Cs6_slide_03.jp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-651769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404578" y="471714"/>
                <a:ext cx="3155327" cy="907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404577" y="375620"/>
              <a:ext cx="3320931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98985" y="2738574"/>
            <a:ext cx="7797509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b="1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Procesos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documentados y estandarizados</a:t>
            </a:r>
            <a:endParaRPr lang="en-US" sz="1600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985" y="3348480"/>
            <a:ext cx="799103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7188" indent="-357188"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Un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solo </a:t>
            </a:r>
            <a:r>
              <a:rPr lang="es-ES_tradnl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instrumento de medición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 requerimientos </a:t>
            </a:r>
            <a:endParaRPr lang="es-ES_tradnl" kern="1400" spc="1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pPr marL="357188" indent="-357188"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de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políticas de Desarrollo Administrativo a través del </a:t>
            </a:r>
            <a:r>
              <a:rPr lang="es-ES_tradnl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FURAG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2381" y="2723535"/>
            <a:ext cx="312135" cy="1796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98985" y="4812541"/>
            <a:ext cx="66726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Definición </a:t>
            </a:r>
            <a:r>
              <a:rPr lang="es-ES_tradnl" b="1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 una estructura de control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a través del MECI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8985" y="4188112"/>
            <a:ext cx="77128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7188" indent="-357188"/>
            <a:r>
              <a:rPr lang="es-ES_tradnl" b="1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Fortalecimiento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del trabajo sectorial  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07826" y="2409604"/>
            <a:ext cx="7204841" cy="0"/>
          </a:xfrm>
          <a:prstGeom prst="line">
            <a:avLst/>
          </a:prstGeom>
          <a:ln w="57150" cmpd="sng">
            <a:solidFill>
              <a:srgbClr val="159E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07826" y="6106293"/>
            <a:ext cx="7204841" cy="0"/>
          </a:xfrm>
          <a:prstGeom prst="line">
            <a:avLst/>
          </a:prstGeom>
          <a:ln w="57150" cmpd="sng">
            <a:solidFill>
              <a:srgbClr val="159E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8985" y="5412691"/>
            <a:ext cx="66726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b="1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Fortalecimiento</a:t>
            </a:r>
            <a:r>
              <a:rPr lang="es-CO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es-CO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 la evaluación independiente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12" y="856612"/>
            <a:ext cx="3928513" cy="129755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07826" y="736034"/>
            <a:ext cx="4408950" cy="1203545"/>
            <a:chOff x="1007826" y="1290020"/>
            <a:chExt cx="4408950" cy="1203545"/>
          </a:xfrm>
        </p:grpSpPr>
        <p:grpSp>
          <p:nvGrpSpPr>
            <p:cNvPr id="24" name="Group 23"/>
            <p:cNvGrpSpPr/>
            <p:nvPr/>
          </p:nvGrpSpPr>
          <p:grpSpPr>
            <a:xfrm>
              <a:off x="1007826" y="1672049"/>
              <a:ext cx="3973978" cy="821516"/>
              <a:chOff x="1515826" y="1023827"/>
              <a:chExt cx="3973978" cy="82151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15826" y="1023827"/>
                <a:ext cx="3949213" cy="821516"/>
              </a:xfrm>
              <a:prstGeom prst="rect">
                <a:avLst/>
              </a:prstGeom>
              <a:solidFill>
                <a:srgbClr val="159EB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98625" y="1139198"/>
                <a:ext cx="37911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pc="3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Aciertos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303" y="1290020"/>
              <a:ext cx="919473" cy="876102"/>
            </a:xfrm>
            <a:prstGeom prst="rect">
              <a:avLst/>
            </a:prstGeom>
          </p:spPr>
        </p:pic>
      </p:grpSp>
      <p:sp>
        <p:nvSpPr>
          <p:cNvPr id="23" name="Shape 3191"/>
          <p:cNvSpPr/>
          <p:nvPr/>
        </p:nvSpPr>
        <p:spPr>
          <a:xfrm>
            <a:off x="1011924" y="2754615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009E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195"/>
          <p:cNvSpPr/>
          <p:nvPr/>
        </p:nvSpPr>
        <p:spPr>
          <a:xfrm>
            <a:off x="994593" y="2711757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8" name="Shape 3191"/>
          <p:cNvSpPr/>
          <p:nvPr/>
        </p:nvSpPr>
        <p:spPr>
          <a:xfrm>
            <a:off x="1029255" y="3401981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009E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195"/>
          <p:cNvSpPr/>
          <p:nvPr/>
        </p:nvSpPr>
        <p:spPr>
          <a:xfrm>
            <a:off x="1011924" y="3359123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3191"/>
          <p:cNvSpPr/>
          <p:nvPr/>
        </p:nvSpPr>
        <p:spPr>
          <a:xfrm>
            <a:off x="1029255" y="4231323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009E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3195"/>
          <p:cNvSpPr/>
          <p:nvPr/>
        </p:nvSpPr>
        <p:spPr>
          <a:xfrm>
            <a:off x="1011924" y="4188465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3191"/>
          <p:cNvSpPr/>
          <p:nvPr/>
        </p:nvSpPr>
        <p:spPr>
          <a:xfrm>
            <a:off x="1030885" y="4858598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009E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3195"/>
          <p:cNvSpPr/>
          <p:nvPr/>
        </p:nvSpPr>
        <p:spPr>
          <a:xfrm>
            <a:off x="1013554" y="4815740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3191"/>
          <p:cNvSpPr/>
          <p:nvPr/>
        </p:nvSpPr>
        <p:spPr>
          <a:xfrm>
            <a:off x="1029255" y="5460177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009EB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3195"/>
          <p:cNvSpPr/>
          <p:nvPr/>
        </p:nvSpPr>
        <p:spPr>
          <a:xfrm>
            <a:off x="1011924" y="5417319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9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68826"/>
            <a:ext cx="12192000" cy="6858000"/>
            <a:chOff x="0" y="0"/>
            <a:chExt cx="12192000" cy="6858000"/>
          </a:xfrm>
        </p:grpSpPr>
        <p:pic>
          <p:nvPicPr>
            <p:cNvPr id="16" name="Picture 15" descr="MIPG_2_Cs6_slide_03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404578" y="471714"/>
              <a:ext cx="3155327" cy="90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94804" y="2629242"/>
            <a:ext cx="7797509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Lograr que la calidad esté inmersa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en la gestión de las </a:t>
            </a:r>
            <a:endParaRPr lang="es-ES_tradnl" kern="1400" spc="100" dirty="0" smtClean="0">
              <a:solidFill>
                <a:srgbClr val="595959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entidades y no se limite a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formatos 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y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certificados</a:t>
            </a:r>
            <a:endParaRPr lang="en-US" sz="1600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4804" y="3345615"/>
            <a:ext cx="799103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Enfocar a las entidades hacia la implementación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del Modelo 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y no </a:t>
            </a:r>
          </a:p>
          <a:p>
            <a:pPr>
              <a:lnSpc>
                <a:spcPct val="90000"/>
              </a:lnSpc>
            </a:pP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a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l instrumento de medición FURAG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4804" y="4847587"/>
            <a:ext cx="6672650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Mejorar la articulación de las políticas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4804" y="4072687"/>
            <a:ext cx="7712841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Reorientar los lineamientos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del 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Sistema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de C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ontrol </a:t>
            </a:r>
            <a:r>
              <a:rPr lang="es-ES_tradnl" kern="1400" spc="100" dirty="0">
                <a:solidFill>
                  <a:srgbClr val="595959"/>
                </a:solidFill>
                <a:latin typeface="Arial Narrow"/>
                <a:cs typeface="Arial Narrow"/>
              </a:rPr>
              <a:t>I</a:t>
            </a: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nterno hacia </a:t>
            </a:r>
          </a:p>
          <a:p>
            <a:pPr>
              <a:lnSpc>
                <a:spcPct val="90000"/>
              </a:lnSpc>
            </a:pPr>
            <a:r>
              <a:rPr lang="es-ES_tradnl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el control y no a la gestión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12" y="856612"/>
            <a:ext cx="3928513" cy="129755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007826" y="680511"/>
            <a:ext cx="4321593" cy="1252834"/>
            <a:chOff x="1515826" y="461791"/>
            <a:chExt cx="4321593" cy="1252834"/>
          </a:xfrm>
        </p:grpSpPr>
        <p:sp>
          <p:nvSpPr>
            <p:cNvPr id="21" name="Rectangle 20"/>
            <p:cNvSpPr/>
            <p:nvPr/>
          </p:nvSpPr>
          <p:spPr>
            <a:xfrm>
              <a:off x="1515826" y="893109"/>
              <a:ext cx="3949213" cy="821516"/>
            </a:xfrm>
            <a:prstGeom prst="rect">
              <a:avLst/>
            </a:prstGeom>
            <a:solidFill>
              <a:srgbClr val="E366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42591" y="986024"/>
              <a:ext cx="3791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300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Retos</a:t>
              </a:r>
              <a:endParaRPr lang="en-US" sz="3200" b="1" spc="300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2671" y="461791"/>
              <a:ext cx="744748" cy="727429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/>
          <p:nvPr/>
        </p:nvCxnSpPr>
        <p:spPr>
          <a:xfrm>
            <a:off x="1007826" y="6329284"/>
            <a:ext cx="6322692" cy="0"/>
          </a:xfrm>
          <a:prstGeom prst="line">
            <a:avLst/>
          </a:prstGeom>
          <a:ln w="57150" cmpd="sng">
            <a:solidFill>
              <a:srgbClr val="E566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4804" y="5420789"/>
            <a:ext cx="66726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kern="1400" spc="100" dirty="0" smtClean="0">
                <a:solidFill>
                  <a:srgbClr val="595959"/>
                </a:solidFill>
                <a:latin typeface="Arial Narrow"/>
                <a:cs typeface="Arial Narrow"/>
              </a:rPr>
              <a:t>Fortalecer la gestión en territorio</a:t>
            </a:r>
            <a:endParaRPr lang="en-US" kern="1400" spc="1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07826" y="2409604"/>
            <a:ext cx="6322692" cy="0"/>
          </a:xfrm>
          <a:prstGeom prst="line">
            <a:avLst/>
          </a:prstGeom>
          <a:ln w="57150" cmpd="sng">
            <a:solidFill>
              <a:srgbClr val="E566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8"/>
          <p:cNvSpPr/>
          <p:nvPr/>
        </p:nvSpPr>
        <p:spPr>
          <a:xfrm>
            <a:off x="11732381" y="2723535"/>
            <a:ext cx="312135" cy="1796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hape 3191"/>
          <p:cNvSpPr/>
          <p:nvPr/>
        </p:nvSpPr>
        <p:spPr>
          <a:xfrm>
            <a:off x="1011924" y="2754615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E3661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3195"/>
          <p:cNvSpPr/>
          <p:nvPr/>
        </p:nvSpPr>
        <p:spPr>
          <a:xfrm>
            <a:off x="994593" y="2711757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8" name="Shape 3191"/>
          <p:cNvSpPr/>
          <p:nvPr/>
        </p:nvSpPr>
        <p:spPr>
          <a:xfrm>
            <a:off x="1029255" y="3428876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E3661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3195"/>
          <p:cNvSpPr/>
          <p:nvPr/>
        </p:nvSpPr>
        <p:spPr>
          <a:xfrm>
            <a:off x="1011924" y="3386018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191"/>
          <p:cNvSpPr/>
          <p:nvPr/>
        </p:nvSpPr>
        <p:spPr>
          <a:xfrm>
            <a:off x="1029255" y="4177533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E3661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95"/>
          <p:cNvSpPr/>
          <p:nvPr/>
        </p:nvSpPr>
        <p:spPr>
          <a:xfrm>
            <a:off x="1011924" y="4149665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191"/>
          <p:cNvSpPr/>
          <p:nvPr/>
        </p:nvSpPr>
        <p:spPr>
          <a:xfrm>
            <a:off x="1030885" y="4876528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E3661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195"/>
          <p:cNvSpPr/>
          <p:nvPr/>
        </p:nvSpPr>
        <p:spPr>
          <a:xfrm>
            <a:off x="1013554" y="4833670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191"/>
          <p:cNvSpPr/>
          <p:nvPr/>
        </p:nvSpPr>
        <p:spPr>
          <a:xfrm>
            <a:off x="1029255" y="5469142"/>
            <a:ext cx="301540" cy="301540"/>
          </a:xfrm>
          <a:prstGeom prst="ellipse">
            <a:avLst/>
          </a:prstGeom>
          <a:noFill/>
          <a:ln w="28575" cap="flat" cmpd="sng">
            <a:solidFill>
              <a:srgbClr val="E3661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195"/>
          <p:cNvSpPr/>
          <p:nvPr/>
        </p:nvSpPr>
        <p:spPr>
          <a:xfrm>
            <a:off x="1011924" y="5426284"/>
            <a:ext cx="226760" cy="344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9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lang="en-US" sz="19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6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19" t="4209"/>
          <a:stretch/>
        </p:blipFill>
        <p:spPr>
          <a:xfrm>
            <a:off x="2" y="8774"/>
            <a:ext cx="12212164" cy="6881398"/>
          </a:xfrm>
          <a:prstGeom prst="rect">
            <a:avLst/>
          </a:prstGeom>
        </p:spPr>
      </p:pic>
      <p:pic>
        <p:nvPicPr>
          <p:cNvPr id="8" name="Picture 1" descr="logo_mipg_FINAL_tell-02.png">
            <a:extLst>
              <a:ext uri="{FF2B5EF4-FFF2-40B4-BE49-F238E27FC236}">
                <a16:creationId xmlns:a16="http://schemas.microsoft.com/office/drawing/2014/main" xmlns="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3548063" y="3340708"/>
            <a:ext cx="5095875" cy="15658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0850" y="2094657"/>
            <a:ext cx="8750300" cy="134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</a:pP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Hoy contamos con un solo </a:t>
            </a:r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Sistema de Gestión</a:t>
            </a: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CO" sz="2400" dirty="0">
                <a:solidFill>
                  <a:srgbClr val="333732"/>
                </a:solidFill>
                <a:latin typeface="Arial"/>
                <a:cs typeface="Arial"/>
              </a:rPr>
              <a:t/>
            </a:r>
            <a:br>
              <a:rPr lang="es-CO" sz="2400" dirty="0">
                <a:solidFill>
                  <a:srgbClr val="333732"/>
                </a:solidFill>
                <a:latin typeface="Arial"/>
                <a:cs typeface="Arial"/>
              </a:rPr>
            </a:b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y hemos actualizado MIPG</a:t>
            </a:r>
          </a:p>
          <a:p>
            <a:pPr marL="0" lvl="1" algn="ctr">
              <a:lnSpc>
                <a:spcPct val="110000"/>
              </a:lnSpc>
            </a:pPr>
            <a:r>
              <a:rPr lang="es-CO" i="1" dirty="0">
                <a:solidFill>
                  <a:schemeClr val="bg1"/>
                </a:solidFill>
                <a:latin typeface="Arial"/>
                <a:cs typeface="Arial"/>
              </a:rPr>
              <a:t>el MIPGt</a:t>
            </a:r>
            <a:endParaRPr lang="es-CO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2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4652520" y="231101"/>
            <a:ext cx="2779776" cy="2779776"/>
            <a:chOff x="1350200" y="-67758"/>
            <a:chExt cx="2981072" cy="2981072"/>
          </a:xfrm>
          <a:solidFill>
            <a:srgbClr val="EB7B22"/>
          </a:solidFill>
        </p:grpSpPr>
        <p:sp>
          <p:nvSpPr>
            <p:cNvPr id="3" name="Elipse 2"/>
            <p:cNvSpPr/>
            <p:nvPr/>
          </p:nvSpPr>
          <p:spPr>
            <a:xfrm>
              <a:off x="1350200" y="-67758"/>
              <a:ext cx="2981072" cy="2981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1" spc="3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651503" y="778521"/>
              <a:ext cx="2548128" cy="1089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Sistema de</a:t>
              </a:r>
            </a:p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Desarrollo</a:t>
              </a:r>
            </a:p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Administrativo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4652520" y="3931076"/>
            <a:ext cx="2779776" cy="2779776"/>
            <a:chOff x="7860728" y="704024"/>
            <a:chExt cx="2981072" cy="2981072"/>
          </a:xfrm>
        </p:grpSpPr>
        <p:sp>
          <p:nvSpPr>
            <p:cNvPr id="5" name="Elipse 4"/>
            <p:cNvSpPr/>
            <p:nvPr/>
          </p:nvSpPr>
          <p:spPr>
            <a:xfrm>
              <a:off x="7860728" y="704024"/>
              <a:ext cx="2981072" cy="2981072"/>
            </a:xfrm>
            <a:prstGeom prst="ellipse">
              <a:avLst/>
            </a:prstGeom>
            <a:solidFill>
              <a:srgbClr val="EB7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8127930" y="2323139"/>
              <a:ext cx="2548128" cy="1089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Sistema de</a:t>
              </a:r>
            </a:p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Gestión de</a:t>
              </a:r>
            </a:p>
            <a:p>
              <a:pPr algn="ctr"/>
              <a:r>
                <a:rPr lang="es-ES_tradnl" sz="2000" dirty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Calidad</a:t>
              </a:r>
            </a:p>
          </p:txBody>
        </p:sp>
      </p:grpSp>
      <p:sp>
        <p:nvSpPr>
          <p:cNvPr id="15" name="Elipse 2"/>
          <p:cNvSpPr/>
          <p:nvPr/>
        </p:nvSpPr>
        <p:spPr>
          <a:xfrm>
            <a:off x="4652520" y="2382990"/>
            <a:ext cx="2779776" cy="2779776"/>
          </a:xfrm>
          <a:prstGeom prst="ellipse">
            <a:avLst/>
          </a:prstGeom>
          <a:solidFill>
            <a:srgbClr val="EB7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spc="3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" name="Rectángulo 5"/>
          <p:cNvSpPr/>
          <p:nvPr/>
        </p:nvSpPr>
        <p:spPr>
          <a:xfrm>
            <a:off x="4852931" y="3449712"/>
            <a:ext cx="2376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Arial"/>
                <a:ea typeface="Arial Narrow" charset="0"/>
                <a:cs typeface="Arial"/>
              </a:rPr>
              <a:t>Sistema de</a:t>
            </a:r>
          </a:p>
          <a:p>
            <a:pPr algn="ctr"/>
            <a:r>
              <a:rPr lang="es-ES_tradnl" sz="2000" dirty="0">
                <a:solidFill>
                  <a:schemeClr val="bg1"/>
                </a:solidFill>
                <a:latin typeface="Arial"/>
                <a:ea typeface="Arial Narrow" charset="0"/>
                <a:cs typeface="Arial"/>
              </a:rPr>
              <a:t>Gestión</a:t>
            </a:r>
          </a:p>
        </p:txBody>
      </p:sp>
      <p:sp>
        <p:nvSpPr>
          <p:cNvPr id="19" name="Rectángulo 11"/>
          <p:cNvSpPr/>
          <p:nvPr/>
        </p:nvSpPr>
        <p:spPr>
          <a:xfrm>
            <a:off x="4791951" y="694750"/>
            <a:ext cx="243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spc="3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Artículo 133 PND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007" y="3313980"/>
            <a:ext cx="380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pc="3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ANTES</a:t>
            </a:r>
            <a:r>
              <a:rPr lang="de-DE" sz="2400" b="1" spc="3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s-CO" sz="2400" b="1" spc="300" dirty="0">
                <a:solidFill>
                  <a:srgbClr val="00ABC9"/>
                </a:solidFill>
                <a:latin typeface="Arial Black"/>
                <a:cs typeface="Arial"/>
              </a:rPr>
              <a:t>6</a:t>
            </a:r>
            <a:r>
              <a:rPr lang="es-CO" sz="2400" b="1" spc="300" dirty="0">
                <a:solidFill>
                  <a:srgbClr val="00ABC9"/>
                </a:solidFill>
                <a:latin typeface="Arial Black"/>
                <a:cs typeface="Arial Black"/>
              </a:rPr>
              <a:t> </a:t>
            </a:r>
            <a:r>
              <a:rPr lang="es-CO" sz="2400" dirty="0">
                <a:solidFill>
                  <a:srgbClr val="00ABC9"/>
                </a:solidFill>
                <a:latin typeface="Arial Black"/>
                <a:cs typeface="Arial Black"/>
              </a:rPr>
              <a:t>Entidades</a:t>
            </a:r>
            <a:endParaRPr lang="en-US" sz="2400" dirty="0">
              <a:solidFill>
                <a:srgbClr val="00ABC9"/>
              </a:solidFill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7734" y="3449712"/>
            <a:ext cx="434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pc="300" dirty="0">
                <a:solidFill>
                  <a:srgbClr val="BFBFBF"/>
                </a:solidFill>
                <a:latin typeface="Arial"/>
                <a:cs typeface="Arial"/>
              </a:rPr>
              <a:t>AHORA</a:t>
            </a:r>
            <a:r>
              <a:rPr lang="de-DE" sz="2400" b="1" spc="3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s-CO" sz="2400" b="1" dirty="0" smtClean="0">
                <a:solidFill>
                  <a:srgbClr val="00ABC9"/>
                </a:solidFill>
                <a:latin typeface="Arial Black"/>
                <a:cs typeface="Arial Black"/>
              </a:rPr>
              <a:t>11 </a:t>
            </a:r>
            <a:r>
              <a:rPr lang="es-CO" sz="2400" b="1" dirty="0">
                <a:solidFill>
                  <a:srgbClr val="00ABC9"/>
                </a:solidFill>
                <a:latin typeface="Arial Black"/>
                <a:cs typeface="Arial Black"/>
              </a:rPr>
              <a:t>Entidades</a:t>
            </a:r>
            <a:endParaRPr lang="en-US" sz="2400" dirty="0">
              <a:solidFill>
                <a:srgbClr val="00ABC9"/>
              </a:solidFill>
              <a:latin typeface="Arial Black"/>
              <a:cs typeface="Arial Black"/>
            </a:endParaRPr>
          </a:p>
        </p:txBody>
      </p:sp>
      <p:pic>
        <p:nvPicPr>
          <p:cNvPr id="22" name="Imagen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38" b="33944"/>
          <a:stretch/>
        </p:blipFill>
        <p:spPr>
          <a:xfrm rot="5400000">
            <a:off x="5976628" y="5024817"/>
            <a:ext cx="290326" cy="934656"/>
          </a:xfrm>
          <a:prstGeom prst="rect">
            <a:avLst/>
          </a:prstGeom>
        </p:spPr>
      </p:pic>
      <p:sp>
        <p:nvSpPr>
          <p:cNvPr id="23" name="TextBox 19"/>
          <p:cNvSpPr txBox="1"/>
          <p:nvPr/>
        </p:nvSpPr>
        <p:spPr>
          <a:xfrm>
            <a:off x="859562" y="3807636"/>
            <a:ext cx="319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ABC9"/>
                </a:solidFill>
                <a:latin typeface="Arial Black"/>
                <a:cs typeface="Arial"/>
              </a:rPr>
              <a:t>Nivel Nacional</a:t>
            </a:r>
            <a:endParaRPr lang="en-US" sz="2400" dirty="0">
              <a:solidFill>
                <a:srgbClr val="00ABC9"/>
              </a:solidFill>
              <a:latin typeface="Arial Black"/>
              <a:cs typeface="Arial Black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8316519" y="3950428"/>
            <a:ext cx="296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ABC9"/>
                </a:solidFill>
                <a:latin typeface="Arial Black"/>
                <a:cs typeface="Arial Black"/>
              </a:rPr>
              <a:t>+ Territorial</a:t>
            </a:r>
            <a:endParaRPr lang="en-US" sz="2400" dirty="0">
              <a:solidFill>
                <a:srgbClr val="00ABC9"/>
              </a:solidFill>
              <a:latin typeface="Arial Black"/>
              <a:cs typeface="Arial Black"/>
            </a:endParaRPr>
          </a:p>
        </p:txBody>
      </p:sp>
      <p:grpSp>
        <p:nvGrpSpPr>
          <p:cNvPr id="25" name="Group 29"/>
          <p:cNvGrpSpPr/>
          <p:nvPr/>
        </p:nvGrpSpPr>
        <p:grpSpPr>
          <a:xfrm>
            <a:off x="4427416" y="2060041"/>
            <a:ext cx="3240001" cy="3240001"/>
            <a:chOff x="3070007" y="1809000"/>
            <a:chExt cx="3240001" cy="3240001"/>
          </a:xfrm>
        </p:grpSpPr>
        <p:pic>
          <p:nvPicPr>
            <p:cNvPr id="28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0007" y="1809000"/>
              <a:ext cx="3240001" cy="3240001"/>
            </a:xfrm>
            <a:prstGeom prst="rect">
              <a:avLst/>
            </a:prstGeom>
          </p:spPr>
        </p:pic>
        <p:sp>
          <p:nvSpPr>
            <p:cNvPr id="29" name="Oval 26"/>
            <p:cNvSpPr/>
            <p:nvPr/>
          </p:nvSpPr>
          <p:spPr>
            <a:xfrm>
              <a:off x="3759110" y="2498103"/>
              <a:ext cx="1861794" cy="1861794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7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B31CFA5-5B16-4D11-A6EC-7205BAD1D8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19007" r="65546" b="22745"/>
          <a:stretch/>
        </p:blipFill>
        <p:spPr>
          <a:xfrm>
            <a:off x="590194" y="3535009"/>
            <a:ext cx="2162470" cy="45289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077014" y="1042416"/>
            <a:ext cx="7565089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Planeación Institucional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Gestión Presupuestal y eficiencia del gasto público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Talento Humano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Integridad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Transparencia, acceso a la información pública y lucha contra la corrupción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Fortalecimiento organizacional  y simplificación de procesos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Servicio al ciudadano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Participación ciudadana en la gestión pública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Racionalización de trámites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Gestión documental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Gobierno Digital, antes Gobierno en Línea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Seguridad Digital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Defensa jurídica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Gestión del conocimiento y la innovación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 Interno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Seguimiento y evaluación del desempeño institucional </a:t>
            </a:r>
            <a:endParaRPr kumimoji="0" lang="es-CO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661D"/>
              </a:buClr>
              <a:buSzTx/>
              <a:buFont typeface="+mj-lt"/>
              <a:buAutoNum type="arabicPeriod"/>
              <a:tabLst/>
              <a:defRPr/>
            </a:pPr>
            <a:r>
              <a:rPr lang="es-CO" sz="1600" dirty="0" smtClean="0">
                <a:solidFill>
                  <a:prstClr val="black"/>
                </a:solidFill>
                <a:latin typeface="Arial"/>
                <a:cs typeface="Arial"/>
              </a:rPr>
              <a:t>Mejora Normativa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001955" y="294342"/>
            <a:ext cx="5872563" cy="543575"/>
            <a:chOff x="4139414" y="567274"/>
            <a:chExt cx="5872563" cy="543575"/>
          </a:xfrm>
        </p:grpSpPr>
        <p:sp>
          <p:nvSpPr>
            <p:cNvPr id="67" name="Rectangle 66"/>
            <p:cNvSpPr/>
            <p:nvPr/>
          </p:nvSpPr>
          <p:spPr>
            <a:xfrm>
              <a:off x="4139414" y="593283"/>
              <a:ext cx="58725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11</a:t>
              </a:r>
              <a:r>
                <a:rPr kumimoji="0" lang="pt-B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Entidades	</a:t>
              </a:r>
              <a:r>
                <a:rPr kumimoji="0" lang="pt-B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17 </a:t>
              </a: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Políticas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6665154" y="567274"/>
              <a:ext cx="0" cy="543575"/>
            </a:xfrm>
            <a:prstGeom prst="line">
              <a:avLst/>
            </a:prstGeom>
            <a:ln w="38100" cmpd="sng">
              <a:solidFill>
                <a:srgbClr val="E5661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1"/>
          <p:cNvSpPr/>
          <p:nvPr/>
        </p:nvSpPr>
        <p:spPr>
          <a:xfrm>
            <a:off x="11642103" y="2581637"/>
            <a:ext cx="549897" cy="2036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1" name="Picture 2" descr="Image result for presidencia de la republica logo">
            <a:extLst>
              <a:ext uri="{FF2B5EF4-FFF2-40B4-BE49-F238E27FC236}">
                <a16:creationId xmlns="" xmlns:a16="http://schemas.microsoft.com/office/drawing/2014/main" id="{3244E536-D1E1-40B5-A98A-DF0BF114F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8" y="277607"/>
            <a:ext cx="2661424" cy="50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0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94" y="5727653"/>
            <a:ext cx="533219" cy="628013"/>
          </a:xfrm>
          <a:prstGeom prst="rect">
            <a:avLst/>
          </a:prstGeom>
        </p:spPr>
      </p:pic>
      <p:pic>
        <p:nvPicPr>
          <p:cNvPr id="142" name="Picture 68"/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6" t="6574" r="1" b="10738"/>
          <a:stretch/>
        </p:blipFill>
        <p:spPr>
          <a:xfrm>
            <a:off x="590194" y="4589821"/>
            <a:ext cx="1708616" cy="520734"/>
          </a:xfrm>
          <a:prstGeom prst="rect">
            <a:avLst/>
          </a:prstGeom>
        </p:spPr>
      </p:pic>
      <p:pic>
        <p:nvPicPr>
          <p:cNvPr id="2050" name="Picture 2" descr="Resultado de imagen para logo dane">
            <a:extLst>
              <a:ext uri="{FF2B5EF4-FFF2-40B4-BE49-F238E27FC236}">
                <a16:creationId xmlns="" xmlns:a16="http://schemas.microsoft.com/office/drawing/2014/main" id="{6B8F2B76-082B-4843-9AC2-F5C129B46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2" y="3019365"/>
            <a:ext cx="1708616" cy="39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logo archivo general">
            <a:extLst>
              <a:ext uri="{FF2B5EF4-FFF2-40B4-BE49-F238E27FC236}">
                <a16:creationId xmlns="" xmlns:a16="http://schemas.microsoft.com/office/drawing/2014/main" id="{1F776608-890D-424C-965A-CAE3B95BA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4063" r="13057" b="12755"/>
          <a:stretch/>
        </p:blipFill>
        <p:spPr bwMode="auto">
          <a:xfrm>
            <a:off x="577585" y="4107153"/>
            <a:ext cx="670434" cy="3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logo colombia compra">
            <a:extLst>
              <a:ext uri="{FF2B5EF4-FFF2-40B4-BE49-F238E27FC236}">
                <a16:creationId xmlns="" xmlns:a16="http://schemas.microsoft.com/office/drawing/2014/main" id="{96AA3AE8-84EA-401E-B23E-2325882A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2" y="5244005"/>
            <a:ext cx="98341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logo dnp">
            <a:extLst>
              <a:ext uri="{FF2B5EF4-FFF2-40B4-BE49-F238E27FC236}">
                <a16:creationId xmlns="" xmlns:a16="http://schemas.microsoft.com/office/drawing/2014/main" id="{AA066702-5895-473D-9E34-44F610E8A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5298" r="7096" b="24614"/>
          <a:stretch/>
        </p:blipFill>
        <p:spPr bwMode="auto">
          <a:xfrm>
            <a:off x="572002" y="2553257"/>
            <a:ext cx="1341757" cy="3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logo mintic">
            <a:extLst>
              <a:ext uri="{FF2B5EF4-FFF2-40B4-BE49-F238E27FC236}">
                <a16:creationId xmlns="" xmlns:a16="http://schemas.microsoft.com/office/drawing/2014/main" id="{B387B7D4-1968-4A34-8085-40C1194E3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t="7481" b="1665"/>
          <a:stretch/>
        </p:blipFill>
        <p:spPr bwMode="auto">
          <a:xfrm>
            <a:off x="618052" y="1475250"/>
            <a:ext cx="1341757" cy="3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logo minhacienda">
            <a:extLst>
              <a:ext uri="{FF2B5EF4-FFF2-40B4-BE49-F238E27FC236}">
                <a16:creationId xmlns="" xmlns:a16="http://schemas.microsoft.com/office/drawing/2014/main" id="{C751BFF1-F191-472E-9D9D-5D94C4AA3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/>
          <a:stretch/>
        </p:blipFill>
        <p:spPr bwMode="auto">
          <a:xfrm>
            <a:off x="618052" y="913306"/>
            <a:ext cx="1714023" cy="4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inisterio de Justicia y del Derech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7" r="63729" b="20426"/>
          <a:stretch/>
        </p:blipFill>
        <p:spPr bwMode="auto">
          <a:xfrm>
            <a:off x="524088" y="1955570"/>
            <a:ext cx="1986492" cy="4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10861</TotalTime>
  <Words>1098</Words>
  <Application>Microsoft Office PowerPoint</Application>
  <PresentationFormat>Panorámica</PresentationFormat>
  <Paragraphs>356</Paragraphs>
  <Slides>27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FURAG 2017</dc:title>
  <dc:creator>Arlington Fonseca Lemus</dc:creator>
  <cp:lastModifiedBy>UTS</cp:lastModifiedBy>
  <cp:revision>1599</cp:revision>
  <cp:lastPrinted>2018-03-08T13:57:16Z</cp:lastPrinted>
  <dcterms:created xsi:type="dcterms:W3CDTF">2018-02-26T20:58:12Z</dcterms:created>
  <dcterms:modified xsi:type="dcterms:W3CDTF">2018-10-04T21:36:21Z</dcterms:modified>
</cp:coreProperties>
</file>